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6" r:id="rId18"/>
    <p:sldId id="272" r:id="rId19"/>
    <p:sldId id="273" r:id="rId20"/>
    <p:sldId id="274" r:id="rId21"/>
    <p:sldId id="275"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5" d="100"/>
          <a:sy n="35" d="100"/>
        </p:scale>
        <p:origin x="7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z="3000" spc="-29">
                <a:latin typeface="Graphik Medium"/>
                <a:ea typeface="Graphik Medium"/>
                <a:cs typeface="Graphik Medium"/>
                <a:sym typeface="Graphik Medium"/>
              </a:defRPr>
            </a:lvl1pPr>
          </a:lstStyle>
          <a:p>
            <a:r>
              <a:t>Author and Date</a:t>
            </a:r>
          </a:p>
        </p:txBody>
      </p:sp>
      <p:sp>
        <p:nvSpPr>
          <p:cNvPr id="1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Presentation Title</a:t>
            </a:r>
          </a:p>
        </p:txBody>
      </p:sp>
      <p:sp>
        <p:nvSpPr>
          <p:cNvPr id="13" name="Body Level One…"/>
          <p:cNvSpPr txBox="1">
            <a:spLocks noGrp="1"/>
          </p:cNvSpPr>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z="6000" spc="-59">
                <a:latin typeface="Graphik Semibold"/>
                <a:ea typeface="Graphik Semibold"/>
                <a:cs typeface="Graphik Semibold"/>
                <a:sym typeface="Graphik Semibold"/>
              </a:defRPr>
            </a:lvl1pPr>
            <a:lvl2pPr marL="0" indent="457200" algn="ctr" defTabSz="825500">
              <a:lnSpc>
                <a:spcPct val="100000"/>
              </a:lnSpc>
              <a:spcBef>
                <a:spcPts val="0"/>
              </a:spcBef>
              <a:buSzTx/>
              <a:buNone/>
              <a:defRPr sz="6000" spc="-59">
                <a:latin typeface="Graphik Semibold"/>
                <a:ea typeface="Graphik Semibold"/>
                <a:cs typeface="Graphik Semibold"/>
                <a:sym typeface="Graphik Semibold"/>
              </a:defRPr>
            </a:lvl2pPr>
            <a:lvl3pPr marL="0" indent="914400" algn="ctr" defTabSz="825500">
              <a:lnSpc>
                <a:spcPct val="100000"/>
              </a:lnSpc>
              <a:spcBef>
                <a:spcPts val="0"/>
              </a:spcBef>
              <a:buSzTx/>
              <a:buNone/>
              <a:defRPr sz="6000" spc="-59">
                <a:latin typeface="Graphik Semibold"/>
                <a:ea typeface="Graphik Semibold"/>
                <a:cs typeface="Graphik Semibold"/>
                <a:sym typeface="Graphik Semibold"/>
              </a:defRPr>
            </a:lvl3pPr>
            <a:lvl4pPr marL="0" indent="1371600" algn="ctr" defTabSz="825500">
              <a:lnSpc>
                <a:spcPct val="100000"/>
              </a:lnSpc>
              <a:spcBef>
                <a:spcPts val="0"/>
              </a:spcBef>
              <a:buSzTx/>
              <a:buNone/>
              <a:defRPr sz="6000" spc="-59">
                <a:latin typeface="Graphik Semibold"/>
                <a:ea typeface="Graphik Semibold"/>
                <a:cs typeface="Graphik Semibold"/>
                <a:sym typeface="Graphik Semibold"/>
              </a:defRPr>
            </a:lvl4pPr>
            <a:lvl5pPr marL="0" indent="1828800" algn="ctr" defTabSz="825500">
              <a:lnSpc>
                <a:spcPct val="100000"/>
              </a:lnSpc>
              <a:spcBef>
                <a:spcPts val="0"/>
              </a:spcBef>
              <a:buSzTx/>
              <a:buNone/>
              <a:defRPr sz="6000" spc="-59">
                <a:latin typeface="Graphik Semibold"/>
                <a:ea typeface="Graphik Semibold"/>
                <a:cs typeface="Graphik Semibold"/>
                <a:sym typeface="Graphik Semibold"/>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Fact information"/>
          <p:cNvSpPr txBox="1">
            <a:spLocks noGrp="1"/>
          </p:cNvSpPr>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Fact information</a:t>
            </a:r>
          </a:p>
        </p:txBody>
      </p:sp>
      <p:sp>
        <p:nvSpPr>
          <p:cNvPr id="107" name="Body Level One…"/>
          <p:cNvSpPr txBox="1">
            <a:spLocks noGrp="1"/>
          </p:cNvSpPr>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r>
              <a:t>100%</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Attribution</a:t>
            </a:r>
          </a:p>
        </p:txBody>
      </p:sp>
      <p:sp>
        <p:nvSpPr>
          <p:cNvPr id="116" name="Body Level One…"/>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941297804_1296x1457.jpg"/>
          <p:cNvSpPr>
            <a:spLocks noGrp="1"/>
          </p:cNvSpPr>
          <p:nvPr>
            <p:ph type="pic" sz="quarter" idx="21"/>
          </p:nvPr>
        </p:nvSpPr>
        <p:spPr>
          <a:xfrm>
            <a:off x="15744825" y="5581752"/>
            <a:ext cx="7365408" cy="8280401"/>
          </a:xfrm>
          <a:prstGeom prst="rect">
            <a:avLst/>
          </a:prstGeom>
        </p:spPr>
        <p:txBody>
          <a:bodyPr lIns="91439" tIns="45719" rIns="91439" bIns="45719">
            <a:noAutofit/>
          </a:bodyPr>
          <a:lstStyle/>
          <a:p>
            <a:endParaRPr/>
          </a:p>
        </p:txBody>
      </p:sp>
      <p:sp>
        <p:nvSpPr>
          <p:cNvPr id="125" name="915009552_2264x1509.jpg"/>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740519873_3318x2212.jpg"/>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740519873_3318x2212.jpg"/>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676400" y="730250"/>
            <a:ext cx="21031200" cy="2651126"/>
          </a:xfrm>
          <a:prstGeom prst="rect">
            <a:avLst/>
          </a:prstGeom>
        </p:spPr>
        <p:txBody>
          <a:bodyPr lIns="91439" tIns="91439" rIns="91439" bIns="91439" anchor="ctr"/>
          <a:lstStyle>
            <a:lvl1pPr algn="l" defTabSz="1828800">
              <a:lnSpc>
                <a:spcPct val="90000"/>
              </a:lnSpc>
              <a:defRPr sz="8800" spc="0">
                <a:latin typeface="等线 Light"/>
                <a:ea typeface="等线 Light"/>
                <a:cs typeface="等线 Light"/>
                <a:sym typeface="等线 Light"/>
              </a:defRPr>
            </a:lvl1pPr>
          </a:lstStyle>
          <a:p>
            <a:r>
              <a:t>Title Text</a:t>
            </a:r>
          </a:p>
        </p:txBody>
      </p:sp>
      <p:sp>
        <p:nvSpPr>
          <p:cNvPr id="150" name="Body Level One…"/>
          <p:cNvSpPr txBox="1">
            <a:spLocks noGrp="1"/>
          </p:cNvSpPr>
          <p:nvPr>
            <p:ph type="body" idx="1"/>
          </p:nvPr>
        </p:nvSpPr>
        <p:spPr>
          <a:xfrm>
            <a:off x="1676400" y="3651250"/>
            <a:ext cx="21031200" cy="8702676"/>
          </a:xfrm>
          <a:prstGeom prst="rect">
            <a:avLst/>
          </a:prstGeom>
        </p:spPr>
        <p:txBody>
          <a:bodyPr lIns="91439" tIns="91439" rIns="91439" bIns="91439"/>
          <a:lstStyle>
            <a:lvl1pPr marL="457200" indent="-457200" defTabSz="1828800">
              <a:spcBef>
                <a:spcPts val="2000"/>
              </a:spcBef>
              <a:buSzPct val="100000"/>
              <a:buFont typeface="Arial"/>
              <a:defRPr sz="5600">
                <a:latin typeface="等线"/>
                <a:ea typeface="等线"/>
                <a:cs typeface="等线"/>
                <a:sym typeface="等线"/>
              </a:defRPr>
            </a:lvl1pPr>
            <a:lvl2pPr marL="990600" indent="-533400" defTabSz="1828800">
              <a:spcBef>
                <a:spcPts val="2000"/>
              </a:spcBef>
              <a:buSzPct val="100000"/>
              <a:buFont typeface="Arial"/>
              <a:defRPr sz="5600">
                <a:latin typeface="等线"/>
                <a:ea typeface="等线"/>
                <a:cs typeface="等线"/>
                <a:sym typeface="等线"/>
              </a:defRPr>
            </a:lvl2pPr>
            <a:lvl3pPr marL="1554479" indent="-640079" defTabSz="1828800">
              <a:spcBef>
                <a:spcPts val="2000"/>
              </a:spcBef>
              <a:buSzPct val="100000"/>
              <a:buFont typeface="Arial"/>
              <a:defRPr sz="5600">
                <a:latin typeface="等线"/>
                <a:ea typeface="等线"/>
                <a:cs typeface="等线"/>
                <a:sym typeface="等线"/>
              </a:defRPr>
            </a:lvl3pPr>
            <a:lvl4pPr marL="2082800" indent="-711200" defTabSz="1828800">
              <a:spcBef>
                <a:spcPts val="2000"/>
              </a:spcBef>
              <a:buSzPct val="100000"/>
              <a:buFont typeface="Arial"/>
              <a:defRPr sz="5600">
                <a:latin typeface="等线"/>
                <a:ea typeface="等线"/>
                <a:cs typeface="等线"/>
                <a:sym typeface="等线"/>
              </a:defRPr>
            </a:lvl4pPr>
            <a:lvl5pPr marL="2540000" indent="-711200" defTabSz="1828800">
              <a:spcBef>
                <a:spcPts val="2000"/>
              </a:spcBef>
              <a:buSzPct val="100000"/>
              <a:buFont typeface="Arial"/>
              <a:defRPr sz="5600">
                <a:latin typeface="等线"/>
                <a:ea typeface="等线"/>
                <a:cs typeface="等线"/>
                <a:sym typeface="等线"/>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22172989" y="12802235"/>
            <a:ext cx="534611" cy="551181"/>
          </a:xfrm>
          <a:prstGeom prst="rect">
            <a:avLst/>
          </a:prstGeom>
        </p:spPr>
        <p:txBody>
          <a:bodyPr lIns="91439" tIns="91439" rIns="91439" bIns="91439" anchor="ctr"/>
          <a:lstStyle>
            <a:lvl1pPr algn="r" defTabSz="1828800">
              <a:defRPr sz="2400">
                <a:solidFill>
                  <a:srgbClr val="888888"/>
                </a:solidFill>
                <a:latin typeface="等线"/>
                <a:ea typeface="等线"/>
                <a:cs typeface="等线"/>
                <a:sym typeface="等线"/>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58" name="Title Text"/>
          <p:cNvSpPr txBox="1">
            <a:spLocks noGrp="1"/>
          </p:cNvSpPr>
          <p:nvPr>
            <p:ph type="title"/>
          </p:nvPr>
        </p:nvSpPr>
        <p:spPr>
          <a:xfrm>
            <a:off x="3048000" y="2244725"/>
            <a:ext cx="18288000" cy="4775201"/>
          </a:xfrm>
          <a:prstGeom prst="rect">
            <a:avLst/>
          </a:prstGeom>
        </p:spPr>
        <p:txBody>
          <a:bodyPr lIns="91439" tIns="91439" rIns="91439" bIns="91439" anchor="b"/>
          <a:lstStyle>
            <a:lvl1pPr defTabSz="1828800">
              <a:lnSpc>
                <a:spcPct val="90000"/>
              </a:lnSpc>
              <a:defRPr sz="12000" spc="0">
                <a:latin typeface="等线 Light"/>
                <a:ea typeface="等线 Light"/>
                <a:cs typeface="等线 Light"/>
                <a:sym typeface="等线 Light"/>
              </a:defRPr>
            </a:lvl1pPr>
          </a:lstStyle>
          <a:p>
            <a:r>
              <a:t>Title Text</a:t>
            </a:r>
          </a:p>
        </p:txBody>
      </p:sp>
      <p:sp>
        <p:nvSpPr>
          <p:cNvPr id="159" name="Body Level One…"/>
          <p:cNvSpPr txBox="1">
            <a:spLocks noGrp="1"/>
          </p:cNvSpPr>
          <p:nvPr>
            <p:ph type="body" sz="quarter" idx="1"/>
          </p:nvPr>
        </p:nvSpPr>
        <p:spPr>
          <a:xfrm>
            <a:off x="3048000" y="7204075"/>
            <a:ext cx="18288000" cy="3311525"/>
          </a:xfrm>
          <a:prstGeom prst="rect">
            <a:avLst/>
          </a:prstGeom>
        </p:spPr>
        <p:txBody>
          <a:bodyPr lIns="91439" tIns="91439" rIns="91439" bIns="91439"/>
          <a:lstStyle>
            <a:lvl1pPr marL="0" indent="0" algn="ctr" defTabSz="1828800">
              <a:spcBef>
                <a:spcPts val="2000"/>
              </a:spcBef>
              <a:buSzTx/>
              <a:buNone/>
              <a:defRPr sz="4800">
                <a:latin typeface="等线"/>
                <a:ea typeface="等线"/>
                <a:cs typeface="等线"/>
                <a:sym typeface="等线"/>
              </a:defRPr>
            </a:lvl1pPr>
            <a:lvl2pPr marL="0" indent="457200" algn="ctr" defTabSz="1828800">
              <a:spcBef>
                <a:spcPts val="2000"/>
              </a:spcBef>
              <a:buSzTx/>
              <a:buNone/>
              <a:defRPr sz="4800">
                <a:latin typeface="等线"/>
                <a:ea typeface="等线"/>
                <a:cs typeface="等线"/>
                <a:sym typeface="等线"/>
              </a:defRPr>
            </a:lvl2pPr>
            <a:lvl3pPr marL="0" indent="914400" algn="ctr" defTabSz="1828800">
              <a:spcBef>
                <a:spcPts val="2000"/>
              </a:spcBef>
              <a:buSzTx/>
              <a:buNone/>
              <a:defRPr sz="4800">
                <a:latin typeface="等线"/>
                <a:ea typeface="等线"/>
                <a:cs typeface="等线"/>
                <a:sym typeface="等线"/>
              </a:defRPr>
            </a:lvl3pPr>
            <a:lvl4pPr marL="0" indent="1371600" algn="ctr" defTabSz="1828800">
              <a:spcBef>
                <a:spcPts val="2000"/>
              </a:spcBef>
              <a:buSzTx/>
              <a:buNone/>
              <a:defRPr sz="4800">
                <a:latin typeface="等线"/>
                <a:ea typeface="等线"/>
                <a:cs typeface="等线"/>
                <a:sym typeface="等线"/>
              </a:defRPr>
            </a:lvl4pPr>
            <a:lvl5pPr marL="0" indent="1828800" algn="ctr" defTabSz="1828800">
              <a:spcBef>
                <a:spcPts val="2000"/>
              </a:spcBef>
              <a:buSzTx/>
              <a:buNone/>
              <a:defRPr sz="4800">
                <a:latin typeface="等线"/>
                <a:ea typeface="等线"/>
                <a:cs typeface="等线"/>
                <a:sym typeface="等线"/>
              </a:defRPr>
            </a:lvl5pPr>
          </a:lstStyle>
          <a:p>
            <a:r>
              <a:t>Body Level One</a:t>
            </a:r>
          </a:p>
          <a:p>
            <a:pPr lvl="1"/>
            <a:r>
              <a:t>Body Level Two</a:t>
            </a:r>
          </a:p>
          <a:p>
            <a:pPr lvl="2"/>
            <a:r>
              <a:t>Body Level Three</a:t>
            </a:r>
          </a:p>
          <a:p>
            <a:pPr lvl="3"/>
            <a:r>
              <a:t>Body Level Four</a:t>
            </a:r>
          </a:p>
          <a:p>
            <a:pPr lvl="4"/>
            <a:r>
              <a:t>Body Level Five</a:t>
            </a:r>
          </a:p>
        </p:txBody>
      </p:sp>
      <p:sp>
        <p:nvSpPr>
          <p:cNvPr id="160" name="Slide Number"/>
          <p:cNvSpPr txBox="1">
            <a:spLocks noGrp="1"/>
          </p:cNvSpPr>
          <p:nvPr>
            <p:ph type="sldNum" sz="quarter" idx="2"/>
          </p:nvPr>
        </p:nvSpPr>
        <p:spPr>
          <a:xfrm>
            <a:off x="22172989" y="12802235"/>
            <a:ext cx="534611" cy="551181"/>
          </a:xfrm>
          <a:prstGeom prst="rect">
            <a:avLst/>
          </a:prstGeom>
        </p:spPr>
        <p:txBody>
          <a:bodyPr lIns="91439" tIns="91439" rIns="91439" bIns="91439" anchor="ctr"/>
          <a:lstStyle>
            <a:lvl1pPr algn="r" defTabSz="1828800">
              <a:defRPr sz="2400">
                <a:solidFill>
                  <a:srgbClr val="888888"/>
                </a:solidFill>
                <a:latin typeface="等线"/>
                <a:ea typeface="等线"/>
                <a:cs typeface="等线"/>
                <a:sym typeface="等线"/>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740519873_3318x2212.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Presentation Title</a:t>
            </a:r>
          </a:p>
        </p:txBody>
      </p:sp>
      <p:sp>
        <p:nvSpPr>
          <p:cNvPr id="23" name="Body Level One…"/>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1pPr>
            <a:lvl2pPr marL="0" indent="4572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2pPr>
            <a:lvl3pPr marL="0" indent="9144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3pPr>
            <a:lvl4pPr marL="0" indent="13716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4pPr>
            <a:lvl5pPr marL="0" indent="18288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29">
                <a:solidFill>
                  <a:srgbClr val="FFFFFF"/>
                </a:solidFill>
                <a:latin typeface="Graphik Medium"/>
                <a:ea typeface="Graphik Medium"/>
                <a:cs typeface="Graphik Medium"/>
                <a:sym typeface="Graphik Medium"/>
              </a:defRPr>
            </a:lvl1pPr>
          </a:lstStyle>
          <a:p>
            <a:r>
              <a:t>Author and Date</a:t>
            </a: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1215495" y="4585102"/>
            <a:ext cx="9757338" cy="2540001"/>
          </a:xfrm>
          <a:prstGeom prst="rect">
            <a:avLst/>
          </a:prstGeom>
        </p:spPr>
        <p:txBody>
          <a:bodyPr anchor="b"/>
          <a:lstStyle/>
          <a:p>
            <a:r>
              <a:t>Slide Title</a:t>
            </a:r>
          </a:p>
        </p:txBody>
      </p:sp>
      <p:sp>
        <p:nvSpPr>
          <p:cNvPr id="33" name="Image"/>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Body Level One…"/>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457200" algn="ctr" defTabSz="825500">
              <a:lnSpc>
                <a:spcPct val="100000"/>
              </a:lnSpc>
              <a:spcBef>
                <a:spcPts val="0"/>
              </a:spcBef>
              <a:buSzTx/>
              <a:buNone/>
              <a:defRPr spc="-44">
                <a:latin typeface="Graphik Semibold"/>
                <a:ea typeface="Graphik Semibold"/>
                <a:cs typeface="Graphik Semibold"/>
                <a:sym typeface="Graphik Semibold"/>
              </a:defRPr>
            </a:lvl2pPr>
            <a:lvl3pPr marL="0" indent="914400" algn="ctr" defTabSz="825500">
              <a:lnSpc>
                <a:spcPct val="100000"/>
              </a:lnSpc>
              <a:spcBef>
                <a:spcPts val="0"/>
              </a:spcBef>
              <a:buSzTx/>
              <a:buNone/>
              <a:defRPr spc="-44">
                <a:latin typeface="Graphik Semibold"/>
                <a:ea typeface="Graphik Semibold"/>
                <a:cs typeface="Graphik Semibold"/>
                <a:sym typeface="Graphik Semibold"/>
              </a:defRPr>
            </a:lvl3pPr>
            <a:lvl4pPr marL="0" indent="1371600" algn="ctr" defTabSz="825500">
              <a:lnSpc>
                <a:spcPct val="100000"/>
              </a:lnSpc>
              <a:spcBef>
                <a:spcPts val="0"/>
              </a:spcBef>
              <a:buSzTx/>
              <a:buNone/>
              <a:defRPr spc="-44">
                <a:latin typeface="Graphik Semibold"/>
                <a:ea typeface="Graphik Semibold"/>
                <a:cs typeface="Graphik Semibold"/>
                <a:sym typeface="Graphik Semibold"/>
              </a:defRPr>
            </a:lvl4pPr>
            <a:lvl5pPr marL="0" indent="1828800" algn="ctr" defTabSz="825500">
              <a:lnSpc>
                <a:spcPct val="100000"/>
              </a:lnSpc>
              <a:spcBef>
                <a:spcPts val="0"/>
              </a:spcBef>
              <a:buSzTx/>
              <a:buNone/>
              <a:defRPr spc="-44">
                <a:latin typeface="Graphik Semibold"/>
                <a:ea typeface="Graphik Semibold"/>
                <a:cs typeface="Graphik Semibold"/>
                <a:sym typeface="Graphik Semibold"/>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4" name="Slide Subtitle"/>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Slide Subtitle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19200" y="4013200"/>
            <a:ext cx="21945600" cy="8487148"/>
          </a:xfrm>
          <a:prstGeom prst="rect">
            <a:avLst/>
          </a:prstGeom>
        </p:spPr>
        <p:txBody>
          <a:bodyPr numCol="2" spcCol="2558384"/>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219200" y="774700"/>
            <a:ext cx="9753600" cy="1600200"/>
          </a:xfrm>
          <a:prstGeom prst="rect">
            <a:avLst/>
          </a:prstGeom>
        </p:spPr>
        <p:txBody>
          <a:bodyPr/>
          <a:lstStyle/>
          <a:p>
            <a:r>
              <a:t>Slide Title</a:t>
            </a:r>
          </a:p>
        </p:txBody>
      </p:sp>
      <p:sp>
        <p:nvSpPr>
          <p:cNvPr id="61" name="Image"/>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a:p>
        </p:txBody>
      </p:sp>
      <p:sp>
        <p:nvSpPr>
          <p:cNvPr id="62" name="Slide Subtitle"/>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Slide Subtitle</a:t>
            </a:r>
          </a:p>
        </p:txBody>
      </p:sp>
      <p:sp>
        <p:nvSpPr>
          <p:cNvPr id="63" name="Body Level One…"/>
          <p:cNvSpPr txBox="1">
            <a:spLocks noGrp="1"/>
          </p:cNvSpPr>
          <p:nvPr>
            <p:ph type="body" sz="half" idx="1" hasCustomPrompt="1"/>
          </p:nvPr>
        </p:nvSpPr>
        <p:spPr>
          <a:xfrm>
            <a:off x="1219200" y="4023221"/>
            <a:ext cx="9757569" cy="8384679"/>
          </a:xfrm>
          <a:prstGeom prst="rect">
            <a:avLst/>
          </a:prstGeom>
        </p:spPr>
        <p:txBody>
          <a:bodyPr/>
          <a:lstStyle/>
          <a:p>
            <a:r>
              <a:t>Slide bullet text</a:t>
            </a:r>
          </a:p>
          <a:p>
            <a:pPr lvl="1"/>
            <a:endParaRPr/>
          </a:p>
          <a:p>
            <a:pPr lvl="2"/>
            <a:endParaRPr/>
          </a:p>
          <a:p>
            <a:pPr lvl="3"/>
            <a:endParaRPr/>
          </a:p>
          <a:p>
            <a:pPr lvl="4"/>
            <a:endParaRPr/>
          </a:p>
        </p:txBody>
      </p:sp>
      <p:sp>
        <p:nvSpPr>
          <p:cNvPr id="64" name="Slide Number"/>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Section Title</a:t>
            </a:r>
          </a:p>
        </p:txBody>
      </p:sp>
      <p:sp>
        <p:nvSpPr>
          <p:cNvPr id="72"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Slide Subtitle</a:t>
            </a:r>
          </a:p>
        </p:txBody>
      </p:sp>
      <p:sp>
        <p:nvSpPr>
          <p:cNvPr id="81"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prstGeom prst="rect">
            <a:avLst/>
          </a:prstGeom>
        </p:spPr>
        <p:txBody>
          <a:bodyPr/>
          <a:lstStyle/>
          <a:p>
            <a:r>
              <a:t>Agenda Title</a:t>
            </a:r>
          </a:p>
        </p:txBody>
      </p:sp>
      <p:sp>
        <p:nvSpPr>
          <p:cNvPr id="89" name="Body Level One…"/>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457200" defTabSz="825500">
              <a:lnSpc>
                <a:spcPct val="100000"/>
              </a:lnSpc>
              <a:buSzTx/>
              <a:buNone/>
              <a:defRPr sz="6800" spc="-136">
                <a:latin typeface="Canela Deck Regular"/>
                <a:ea typeface="Canela Deck Regular"/>
                <a:cs typeface="Canela Deck Regular"/>
                <a:sym typeface="Canela Deck Regular"/>
              </a:defRPr>
            </a:lvl2pPr>
            <a:lvl3pPr marL="0" indent="914400" defTabSz="825500">
              <a:lnSpc>
                <a:spcPct val="100000"/>
              </a:lnSpc>
              <a:buSzTx/>
              <a:buNone/>
              <a:defRPr sz="6800" spc="-136">
                <a:latin typeface="Canela Deck Regular"/>
                <a:ea typeface="Canela Deck Regular"/>
                <a:cs typeface="Canela Deck Regular"/>
                <a:sym typeface="Canela Deck Regular"/>
              </a:defRPr>
            </a:lvl3pPr>
            <a:lvl4pPr marL="0" indent="1371600" defTabSz="825500">
              <a:lnSpc>
                <a:spcPct val="100000"/>
              </a:lnSpc>
              <a:buSzTx/>
              <a:buNone/>
              <a:defRPr sz="6800" spc="-136">
                <a:latin typeface="Canela Deck Regular"/>
                <a:ea typeface="Canela Deck Regular"/>
                <a:cs typeface="Canela Deck Regular"/>
                <a:sym typeface="Canela Deck Regular"/>
              </a:defRPr>
            </a:lvl4pPr>
            <a:lvl5pPr marL="0" indent="1828800" defTabSz="825500">
              <a:lnSpc>
                <a:spcPct val="100000"/>
              </a:lnSpc>
              <a:buSzTx/>
              <a:buNone/>
              <a:defRPr sz="6800" spc="-136">
                <a:latin typeface="Canela Deck Regular"/>
                <a:ea typeface="Canela Deck Regular"/>
                <a:cs typeface="Canela Deck Regular"/>
                <a:sym typeface="Canela Deck Regular"/>
              </a:defRPr>
            </a:lvl5pPr>
          </a:lstStyle>
          <a:p>
            <a:r>
              <a:t>Agenda Topics</a:t>
            </a:r>
          </a:p>
          <a:p>
            <a:pPr lvl="1"/>
            <a:endParaRPr/>
          </a:p>
          <a:p>
            <a:pPr lvl="2"/>
            <a:endParaRPr/>
          </a:p>
          <a:p>
            <a:pPr lvl="3"/>
            <a:endParaRPr/>
          </a:p>
          <a:p>
            <a:pPr lvl="4"/>
            <a:endParaRPr/>
          </a:p>
        </p:txBody>
      </p:sp>
      <p:sp>
        <p:nvSpPr>
          <p:cNvPr id="90" name="Agenda Subtitle"/>
          <p:cNvSpPr txBox="1">
            <a:spLocks noGrp="1"/>
          </p:cNvSpPr>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Agenda Subtitle</a:t>
            </a:r>
          </a:p>
        </p:txBody>
      </p:sp>
      <p:sp>
        <p:nvSpPr>
          <p:cNvPr id="91"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mailto:lipeiying@sjtu.edu.cn" TargetMode="External"/><Relationship Id="rId2" Type="http://schemas.openxmlformats.org/officeDocument/2006/relationships/hyperlink" Target="mailto:huangwenjing@sjtu.edu.cn"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ourse Project"/>
          <p:cNvSpPr txBox="1"/>
          <p:nvPr/>
        </p:nvSpPr>
        <p:spPr>
          <a:xfrm>
            <a:off x="9084221" y="5194871"/>
            <a:ext cx="6215559" cy="1363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600">
                <a:latin typeface="Canela Text Bold"/>
                <a:ea typeface="Canela Text Bold"/>
                <a:cs typeface="Canela Text Bold"/>
                <a:sym typeface="Canela Text Bold"/>
              </a:defRPr>
            </a:lvl1pPr>
          </a:lstStyle>
          <a:p>
            <a:r>
              <a:t>Course Project</a:t>
            </a:r>
          </a:p>
        </p:txBody>
      </p:sp>
      <p:sp>
        <p:nvSpPr>
          <p:cNvPr id="170" name="李培莹，黄文静"/>
          <p:cNvSpPr txBox="1"/>
          <p:nvPr/>
        </p:nvSpPr>
        <p:spPr>
          <a:xfrm>
            <a:off x="10579100" y="7601775"/>
            <a:ext cx="3225801"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李培莹，黄文静</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2">
            <a:extLst/>
          </a:blip>
          <a:stretch>
            <a:fillRect/>
          </a:stretch>
        </p:blipFill>
        <p:spPr>
          <a:xfrm>
            <a:off x="3140261" y="240468"/>
            <a:ext cx="16916252" cy="4775159"/>
          </a:xfrm>
          <a:prstGeom prst="rect">
            <a:avLst/>
          </a:prstGeom>
          <a:ln w="12700">
            <a:miter lim="400000"/>
          </a:ln>
        </p:spPr>
      </p:pic>
      <p:grpSp>
        <p:nvGrpSpPr>
          <p:cNvPr id="228" name="Image"/>
          <p:cNvGrpSpPr/>
          <p:nvPr/>
        </p:nvGrpSpPr>
        <p:grpSpPr>
          <a:xfrm>
            <a:off x="20529562" y="2742933"/>
            <a:ext cx="2667398" cy="8961041"/>
            <a:chOff x="0" y="0"/>
            <a:chExt cx="2667396" cy="8961040"/>
          </a:xfrm>
        </p:grpSpPr>
        <p:pic>
          <p:nvPicPr>
            <p:cNvPr id="227" name="Image" descr="Image"/>
            <p:cNvPicPr>
              <a:picLocks noChangeAspect="1"/>
            </p:cNvPicPr>
            <p:nvPr/>
          </p:nvPicPr>
          <p:blipFill>
            <a:blip r:embed="rId3">
              <a:extLst/>
            </a:blip>
            <a:srcRect l="2351" t="2439" r="21714" b="4505"/>
            <a:stretch>
              <a:fillRect/>
            </a:stretch>
          </p:blipFill>
          <p:spPr>
            <a:xfrm>
              <a:off x="50800" y="50800"/>
              <a:ext cx="2565825" cy="8859467"/>
            </a:xfrm>
            <a:prstGeom prst="rect">
              <a:avLst/>
            </a:prstGeom>
            <a:ln>
              <a:noFill/>
            </a:ln>
            <a:effectLst/>
          </p:spPr>
        </p:pic>
        <p:pic>
          <p:nvPicPr>
            <p:cNvPr id="226" name="Image" descr="Image"/>
            <p:cNvPicPr>
              <a:picLocks/>
            </p:cNvPicPr>
            <p:nvPr/>
          </p:nvPicPr>
          <p:blipFill>
            <a:blip r:embed="rId4">
              <a:extLst/>
            </a:blip>
            <a:stretch>
              <a:fillRect/>
            </a:stretch>
          </p:blipFill>
          <p:spPr>
            <a:xfrm>
              <a:off x="0" y="0"/>
              <a:ext cx="2667397" cy="8961041"/>
            </a:xfrm>
            <a:prstGeom prst="rect">
              <a:avLst/>
            </a:prstGeom>
            <a:effectLst/>
          </p:spPr>
        </p:pic>
      </p:grpSp>
      <p:pic>
        <p:nvPicPr>
          <p:cNvPr id="229" name="Image" descr="Image"/>
          <p:cNvPicPr>
            <a:picLocks noChangeAspect="1"/>
          </p:cNvPicPr>
          <p:nvPr/>
        </p:nvPicPr>
        <p:blipFill>
          <a:blip r:embed="rId5">
            <a:extLst/>
          </a:blip>
          <a:stretch>
            <a:fillRect/>
          </a:stretch>
        </p:blipFill>
        <p:spPr>
          <a:xfrm>
            <a:off x="8513293" y="5607775"/>
            <a:ext cx="6452636" cy="6768253"/>
          </a:xfrm>
          <a:prstGeom prst="rect">
            <a:avLst/>
          </a:prstGeom>
          <a:ln w="12700">
            <a:miter lim="400000"/>
          </a:ln>
        </p:spPr>
      </p:pic>
      <p:sp>
        <p:nvSpPr>
          <p:cNvPr id="230" name="Image Source:  Xu, 1993, Least Mean Square Error Reconstruction principle for the self-organizing network"/>
          <p:cNvSpPr txBox="1"/>
          <p:nvPr/>
        </p:nvSpPr>
        <p:spPr>
          <a:xfrm>
            <a:off x="4183975" y="12504729"/>
            <a:ext cx="14828825" cy="555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Image Source:  Xu, 1993, Least Mean Square Error Reconstruction principle for the self-organizing network</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图片 5" descr="图片 5"/>
          <p:cNvPicPr>
            <a:picLocks noChangeAspect="1"/>
          </p:cNvPicPr>
          <p:nvPr/>
        </p:nvPicPr>
        <p:blipFill>
          <a:blip r:embed="rId2">
            <a:extLst/>
          </a:blip>
          <a:stretch>
            <a:fillRect/>
          </a:stretch>
        </p:blipFill>
        <p:spPr>
          <a:xfrm>
            <a:off x="1957102" y="960362"/>
            <a:ext cx="16227402" cy="8168985"/>
          </a:xfrm>
          <a:prstGeom prst="rect">
            <a:avLst/>
          </a:prstGeom>
          <a:ln w="12700">
            <a:miter lim="400000"/>
          </a:ln>
        </p:spPr>
      </p:pic>
      <p:sp>
        <p:nvSpPr>
          <p:cNvPr id="233" name="直接连接符 6"/>
          <p:cNvSpPr/>
          <p:nvPr/>
        </p:nvSpPr>
        <p:spPr>
          <a:xfrm>
            <a:off x="13180938" y="3530523"/>
            <a:ext cx="4822631" cy="18552"/>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sp>
        <p:nvSpPr>
          <p:cNvPr id="234" name="直接连接符 7"/>
          <p:cNvSpPr/>
          <p:nvPr/>
        </p:nvSpPr>
        <p:spPr>
          <a:xfrm>
            <a:off x="7886907" y="4049800"/>
            <a:ext cx="3192311" cy="9273"/>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sp>
        <p:nvSpPr>
          <p:cNvPr id="235" name="直接连接符 10"/>
          <p:cNvSpPr/>
          <p:nvPr/>
        </p:nvSpPr>
        <p:spPr>
          <a:xfrm>
            <a:off x="5612265" y="7081519"/>
            <a:ext cx="6892265" cy="37097"/>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pic>
        <p:nvPicPr>
          <p:cNvPr id="236" name="图片 1" descr="图片 1"/>
          <p:cNvPicPr>
            <a:picLocks noChangeAspect="1"/>
          </p:cNvPicPr>
          <p:nvPr/>
        </p:nvPicPr>
        <p:blipFill>
          <a:blip r:embed="rId3">
            <a:extLst/>
          </a:blip>
          <a:stretch>
            <a:fillRect/>
          </a:stretch>
        </p:blipFill>
        <p:spPr>
          <a:xfrm>
            <a:off x="1957102" y="9503616"/>
            <a:ext cx="15149798" cy="2021863"/>
          </a:xfrm>
          <a:prstGeom prst="rect">
            <a:avLst/>
          </a:prstGeom>
          <a:ln w="12700">
            <a:miter lim="400000"/>
          </a:ln>
        </p:spPr>
      </p:pic>
      <p:pic>
        <p:nvPicPr>
          <p:cNvPr id="237" name="图片 3" descr="图片 3"/>
          <p:cNvPicPr>
            <a:picLocks noChangeAspect="1"/>
          </p:cNvPicPr>
          <p:nvPr/>
        </p:nvPicPr>
        <p:blipFill>
          <a:blip r:embed="rId4">
            <a:extLst/>
          </a:blip>
          <a:stretch>
            <a:fillRect/>
          </a:stretch>
        </p:blipFill>
        <p:spPr>
          <a:xfrm>
            <a:off x="1957102" y="11622658"/>
            <a:ext cx="15436869" cy="149684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图片 3" descr="图片 3"/>
          <p:cNvPicPr>
            <a:picLocks noChangeAspect="1"/>
          </p:cNvPicPr>
          <p:nvPr/>
        </p:nvPicPr>
        <p:blipFill>
          <a:blip r:embed="rId2">
            <a:extLst/>
          </a:blip>
          <a:stretch>
            <a:fillRect/>
          </a:stretch>
        </p:blipFill>
        <p:spPr>
          <a:xfrm>
            <a:off x="1749165" y="1650845"/>
            <a:ext cx="17009016" cy="2893547"/>
          </a:xfrm>
          <a:prstGeom prst="rect">
            <a:avLst/>
          </a:prstGeom>
          <a:ln w="12700">
            <a:miter lim="400000"/>
          </a:ln>
        </p:spPr>
      </p:pic>
      <p:pic>
        <p:nvPicPr>
          <p:cNvPr id="240" name="图片 5" descr="图片 5"/>
          <p:cNvPicPr>
            <a:picLocks noChangeAspect="1"/>
          </p:cNvPicPr>
          <p:nvPr/>
        </p:nvPicPr>
        <p:blipFill>
          <a:blip r:embed="rId3">
            <a:extLst/>
          </a:blip>
          <a:stretch>
            <a:fillRect/>
          </a:stretch>
        </p:blipFill>
        <p:spPr>
          <a:xfrm>
            <a:off x="1749163" y="11252200"/>
            <a:ext cx="17009016" cy="1574800"/>
          </a:xfrm>
          <a:prstGeom prst="rect">
            <a:avLst/>
          </a:prstGeom>
          <a:ln w="12700">
            <a:miter lim="400000"/>
          </a:ln>
        </p:spPr>
      </p:pic>
      <p:sp>
        <p:nvSpPr>
          <p:cNvPr id="241" name="直接连接符 6"/>
          <p:cNvSpPr/>
          <p:nvPr/>
        </p:nvSpPr>
        <p:spPr>
          <a:xfrm>
            <a:off x="16007099" y="3476811"/>
            <a:ext cx="2636501" cy="2990"/>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sp>
        <p:nvSpPr>
          <p:cNvPr id="242" name="直接连接符 8"/>
          <p:cNvSpPr/>
          <p:nvPr/>
        </p:nvSpPr>
        <p:spPr>
          <a:xfrm>
            <a:off x="1872000" y="3984812"/>
            <a:ext cx="5278101" cy="41088"/>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sp>
        <p:nvSpPr>
          <p:cNvPr id="243" name="直接连接符 10"/>
          <p:cNvSpPr/>
          <p:nvPr/>
        </p:nvSpPr>
        <p:spPr>
          <a:xfrm>
            <a:off x="12349500" y="4015039"/>
            <a:ext cx="4097000" cy="36261"/>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pic>
        <p:nvPicPr>
          <p:cNvPr id="244" name="图片 14" descr="图片 14"/>
          <p:cNvPicPr>
            <a:picLocks noChangeAspect="1"/>
          </p:cNvPicPr>
          <p:nvPr/>
        </p:nvPicPr>
        <p:blipFill>
          <a:blip r:embed="rId4">
            <a:extLst/>
          </a:blip>
          <a:stretch>
            <a:fillRect/>
          </a:stretch>
        </p:blipFill>
        <p:spPr>
          <a:xfrm>
            <a:off x="1821200" y="4640512"/>
            <a:ext cx="16771600" cy="4224088"/>
          </a:xfrm>
          <a:prstGeom prst="rect">
            <a:avLst/>
          </a:prstGeom>
          <a:ln w="12700">
            <a:miter lim="400000"/>
          </a:ln>
        </p:spPr>
      </p:pic>
      <p:sp>
        <p:nvSpPr>
          <p:cNvPr id="245" name="直接连接符 15"/>
          <p:cNvSpPr/>
          <p:nvPr/>
        </p:nvSpPr>
        <p:spPr>
          <a:xfrm>
            <a:off x="9212599" y="6186739"/>
            <a:ext cx="8529302" cy="23561"/>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pic>
        <p:nvPicPr>
          <p:cNvPr id="246" name="图片 17" descr="图片 17"/>
          <p:cNvPicPr>
            <a:picLocks noChangeAspect="1"/>
          </p:cNvPicPr>
          <p:nvPr/>
        </p:nvPicPr>
        <p:blipFill>
          <a:blip r:embed="rId5">
            <a:extLst/>
          </a:blip>
          <a:stretch>
            <a:fillRect/>
          </a:stretch>
        </p:blipFill>
        <p:spPr>
          <a:xfrm>
            <a:off x="1749163" y="9753600"/>
            <a:ext cx="16615037" cy="14986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图片 2" descr="图片 2"/>
          <p:cNvPicPr>
            <a:picLocks noChangeAspect="1"/>
          </p:cNvPicPr>
          <p:nvPr/>
        </p:nvPicPr>
        <p:blipFill>
          <a:blip r:embed="rId2">
            <a:extLst/>
          </a:blip>
          <a:stretch>
            <a:fillRect/>
          </a:stretch>
        </p:blipFill>
        <p:spPr>
          <a:xfrm>
            <a:off x="2139182" y="1439054"/>
            <a:ext cx="18090817" cy="6043022"/>
          </a:xfrm>
          <a:prstGeom prst="rect">
            <a:avLst/>
          </a:prstGeom>
          <a:ln w="12700">
            <a:miter lim="400000"/>
          </a:ln>
        </p:spPr>
      </p:pic>
      <p:grpSp>
        <p:nvGrpSpPr>
          <p:cNvPr id="252" name="组合 1"/>
          <p:cNvGrpSpPr/>
          <p:nvPr/>
        </p:nvGrpSpPr>
        <p:grpSpPr>
          <a:xfrm>
            <a:off x="2218837" y="4606216"/>
            <a:ext cx="15798166" cy="2730927"/>
            <a:chOff x="0" y="0"/>
            <a:chExt cx="15798163" cy="2730925"/>
          </a:xfrm>
        </p:grpSpPr>
        <p:sp>
          <p:nvSpPr>
            <p:cNvPr id="249" name="直接连接符 6"/>
            <p:cNvSpPr/>
            <p:nvPr/>
          </p:nvSpPr>
          <p:spPr>
            <a:xfrm>
              <a:off x="2057706" y="0"/>
              <a:ext cx="13740458" cy="25652"/>
            </a:xfrm>
            <a:prstGeom prst="line">
              <a:avLst/>
            </a:prstGeom>
            <a:noFill/>
            <a:ln w="25400" cap="flat">
              <a:solidFill>
                <a:srgbClr val="FF0000"/>
              </a:solidFill>
              <a:prstDash val="solid"/>
              <a:miter lim="800000"/>
            </a:ln>
            <a:effectLst/>
          </p:spPr>
          <p:txBody>
            <a:bodyPr wrap="square" lIns="91439" tIns="91439" rIns="91439" bIns="91439" numCol="1" anchor="t">
              <a:noAutofit/>
            </a:bodyPr>
            <a:lstStyle/>
            <a:p>
              <a:pPr algn="l" defTabSz="1828800">
                <a:lnSpc>
                  <a:spcPct val="100000"/>
                </a:lnSpc>
                <a:defRPr sz="3600">
                  <a:latin typeface="等线"/>
                  <a:ea typeface="等线"/>
                  <a:cs typeface="等线"/>
                  <a:sym typeface="等线"/>
                </a:defRPr>
              </a:pPr>
              <a:endParaRPr/>
            </a:p>
          </p:txBody>
        </p:sp>
        <p:sp>
          <p:nvSpPr>
            <p:cNvPr id="250" name="直接连接符 8"/>
            <p:cNvSpPr/>
            <p:nvPr/>
          </p:nvSpPr>
          <p:spPr>
            <a:xfrm>
              <a:off x="1235244" y="2730925"/>
              <a:ext cx="1728049" cy="1"/>
            </a:xfrm>
            <a:prstGeom prst="line">
              <a:avLst/>
            </a:prstGeom>
            <a:noFill/>
            <a:ln w="25400" cap="flat">
              <a:solidFill>
                <a:srgbClr val="FF0000"/>
              </a:solidFill>
              <a:prstDash val="solid"/>
              <a:miter lim="800000"/>
            </a:ln>
            <a:effectLst/>
          </p:spPr>
          <p:txBody>
            <a:bodyPr wrap="square" lIns="91439" tIns="91439" rIns="91439" bIns="91439" numCol="1" anchor="t">
              <a:noAutofit/>
            </a:bodyPr>
            <a:lstStyle/>
            <a:p>
              <a:pPr algn="l" defTabSz="1828800">
                <a:lnSpc>
                  <a:spcPct val="100000"/>
                </a:lnSpc>
                <a:defRPr sz="3600">
                  <a:latin typeface="等线"/>
                  <a:ea typeface="等线"/>
                  <a:cs typeface="等线"/>
                  <a:sym typeface="等线"/>
                </a:defRPr>
              </a:pPr>
              <a:endParaRPr/>
            </a:p>
          </p:txBody>
        </p:sp>
        <p:sp>
          <p:nvSpPr>
            <p:cNvPr id="251" name="直接连接符 10"/>
            <p:cNvSpPr/>
            <p:nvPr/>
          </p:nvSpPr>
          <p:spPr>
            <a:xfrm flipV="1">
              <a:off x="-1" y="1115712"/>
              <a:ext cx="10070146" cy="3713"/>
            </a:xfrm>
            <a:prstGeom prst="line">
              <a:avLst/>
            </a:prstGeom>
            <a:noFill/>
            <a:ln w="25400" cap="flat">
              <a:solidFill>
                <a:srgbClr val="FF0000"/>
              </a:solidFill>
              <a:prstDash val="solid"/>
              <a:miter lim="800000"/>
            </a:ln>
            <a:effectLst/>
          </p:spPr>
          <p:txBody>
            <a:bodyPr wrap="square" lIns="91439" tIns="91439" rIns="91439" bIns="91439" numCol="1" anchor="t">
              <a:noAutofit/>
            </a:bodyPr>
            <a:lstStyle/>
            <a:p>
              <a:pPr algn="l" defTabSz="1828800">
                <a:lnSpc>
                  <a:spcPct val="100000"/>
                </a:lnSpc>
                <a:defRPr sz="3600">
                  <a:latin typeface="等线"/>
                  <a:ea typeface="等线"/>
                  <a:cs typeface="等线"/>
                  <a:sym typeface="等线"/>
                </a:defRPr>
              </a:pPr>
              <a:endParaRPr/>
            </a:p>
          </p:txBody>
        </p:sp>
      </p:grpSp>
      <p:sp>
        <p:nvSpPr>
          <p:cNvPr id="253" name="文本框 9"/>
          <p:cNvSpPr txBox="1"/>
          <p:nvPr/>
        </p:nvSpPr>
        <p:spPr>
          <a:xfrm>
            <a:off x="2310277" y="8243454"/>
            <a:ext cx="17271738" cy="2367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l" defTabSz="1828800">
              <a:lnSpc>
                <a:spcPct val="100000"/>
              </a:lnSpc>
              <a:defRPr sz="3600">
                <a:latin typeface="等线"/>
                <a:ea typeface="等线"/>
                <a:cs typeface="等线"/>
                <a:sym typeface="等线"/>
              </a:defRPr>
            </a:pPr>
            <a:r>
              <a:t>Test mode</a:t>
            </a:r>
          </a:p>
          <a:p>
            <a:pPr marL="685800" indent="-685800" algn="l" defTabSz="1828800">
              <a:lnSpc>
                <a:spcPct val="100000"/>
              </a:lnSpc>
              <a:buSzPct val="100000"/>
              <a:buAutoNum type="arabicPeriod"/>
              <a:defRPr sz="3600">
                <a:latin typeface="等线"/>
                <a:ea typeface="等线"/>
                <a:cs typeface="等线"/>
                <a:sym typeface="等线"/>
              </a:defRPr>
            </a:pPr>
            <a:r>
              <a:t>1:1  (verification)     Determine whether two images are from the same person</a:t>
            </a:r>
          </a:p>
          <a:p>
            <a:pPr marL="685800" indent="-685800" algn="l" defTabSz="1828800">
              <a:lnSpc>
                <a:spcPct val="100000"/>
              </a:lnSpc>
              <a:buSzPct val="100000"/>
              <a:buAutoNum type="arabicPeriod"/>
              <a:defRPr sz="3600">
                <a:latin typeface="等线"/>
                <a:ea typeface="等线"/>
                <a:cs typeface="等线"/>
                <a:sym typeface="等线"/>
              </a:defRPr>
            </a:pPr>
            <a:r>
              <a:t>1:N (identification)  Match the target face from the gallery. There are also distractors in the gallery.</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直接连接符 7"/>
          <p:cNvSpPr/>
          <p:nvPr/>
        </p:nvSpPr>
        <p:spPr>
          <a:xfrm>
            <a:off x="3546763" y="7302500"/>
            <a:ext cx="13153738" cy="0"/>
          </a:xfrm>
          <a:prstGeom prst="line">
            <a:avLst/>
          </a:prstGeom>
          <a:ln w="381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pic>
        <p:nvPicPr>
          <p:cNvPr id="256" name="图片 1" descr="图片 1"/>
          <p:cNvPicPr>
            <a:picLocks noChangeAspect="1"/>
          </p:cNvPicPr>
          <p:nvPr/>
        </p:nvPicPr>
        <p:blipFill>
          <a:blip r:embed="rId2">
            <a:extLst/>
          </a:blip>
          <a:stretch>
            <a:fillRect/>
          </a:stretch>
        </p:blipFill>
        <p:spPr>
          <a:xfrm>
            <a:off x="1756030" y="1180772"/>
            <a:ext cx="17653938" cy="6121728"/>
          </a:xfrm>
          <a:prstGeom prst="rect">
            <a:avLst/>
          </a:prstGeom>
          <a:ln w="12700">
            <a:miter lim="400000"/>
          </a:ln>
        </p:spPr>
      </p:pic>
      <p:pic>
        <p:nvPicPr>
          <p:cNvPr id="257" name="图片 4" descr="图片 4"/>
          <p:cNvPicPr>
            <a:picLocks noChangeAspect="1"/>
          </p:cNvPicPr>
          <p:nvPr/>
        </p:nvPicPr>
        <p:blipFill>
          <a:blip r:embed="rId3">
            <a:extLst/>
          </a:blip>
          <a:stretch>
            <a:fillRect/>
          </a:stretch>
        </p:blipFill>
        <p:spPr>
          <a:xfrm>
            <a:off x="1756030" y="10979666"/>
            <a:ext cx="16670516" cy="1073787"/>
          </a:xfrm>
          <a:prstGeom prst="rect">
            <a:avLst/>
          </a:prstGeom>
          <a:ln w="12700">
            <a:miter lim="400000"/>
          </a:ln>
        </p:spPr>
      </p:pic>
      <p:sp>
        <p:nvSpPr>
          <p:cNvPr id="258" name="直接连接符 8"/>
          <p:cNvSpPr/>
          <p:nvPr/>
        </p:nvSpPr>
        <p:spPr>
          <a:xfrm flipV="1">
            <a:off x="9159965" y="2549236"/>
            <a:ext cx="10070145" cy="3713"/>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sp>
        <p:nvSpPr>
          <p:cNvPr id="259" name="直接连接符 9"/>
          <p:cNvSpPr/>
          <p:nvPr/>
        </p:nvSpPr>
        <p:spPr>
          <a:xfrm flipV="1">
            <a:off x="4352437" y="5735782"/>
            <a:ext cx="7594063" cy="17567"/>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图片 4" descr="图片 4"/>
          <p:cNvPicPr>
            <a:picLocks noChangeAspect="1"/>
          </p:cNvPicPr>
          <p:nvPr/>
        </p:nvPicPr>
        <p:blipFill>
          <a:blip r:embed="rId2">
            <a:extLst/>
          </a:blip>
          <a:stretch>
            <a:fillRect/>
          </a:stretch>
        </p:blipFill>
        <p:spPr>
          <a:xfrm>
            <a:off x="1888170" y="1905337"/>
            <a:ext cx="17771432" cy="6909263"/>
          </a:xfrm>
          <a:prstGeom prst="rect">
            <a:avLst/>
          </a:prstGeom>
          <a:ln w="12700">
            <a:miter lim="400000"/>
          </a:ln>
        </p:spPr>
      </p:pic>
      <p:sp>
        <p:nvSpPr>
          <p:cNvPr id="262" name="直接连接符 5"/>
          <p:cNvSpPr/>
          <p:nvPr/>
        </p:nvSpPr>
        <p:spPr>
          <a:xfrm>
            <a:off x="9007565" y="2899312"/>
            <a:ext cx="10458071" cy="37852"/>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sp>
        <p:nvSpPr>
          <p:cNvPr id="263" name="直接连接符 7"/>
          <p:cNvSpPr/>
          <p:nvPr/>
        </p:nvSpPr>
        <p:spPr>
          <a:xfrm>
            <a:off x="3036258" y="3467347"/>
            <a:ext cx="5761379" cy="37854"/>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sp>
        <p:nvSpPr>
          <p:cNvPr id="264" name="直接连接符 9"/>
          <p:cNvSpPr/>
          <p:nvPr/>
        </p:nvSpPr>
        <p:spPr>
          <a:xfrm>
            <a:off x="6846257" y="4499174"/>
            <a:ext cx="9349707" cy="100535"/>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图片 1" descr="图片 1"/>
          <p:cNvPicPr>
            <a:picLocks noChangeAspect="1"/>
          </p:cNvPicPr>
          <p:nvPr/>
        </p:nvPicPr>
        <p:blipFill>
          <a:blip r:embed="rId2">
            <a:extLst/>
          </a:blip>
          <a:stretch>
            <a:fillRect/>
          </a:stretch>
        </p:blipFill>
        <p:spPr>
          <a:xfrm>
            <a:off x="1964321" y="1382971"/>
            <a:ext cx="17764551" cy="759921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722850" y="1115291"/>
            <a:ext cx="16756641" cy="9337033"/>
          </a:xfrm>
          <a:prstGeom prst="rect">
            <a:avLst/>
          </a:prstGeom>
        </p:spPr>
      </p:pic>
    </p:spTree>
    <p:extLst>
      <p:ext uri="{BB962C8B-B14F-4D97-AF65-F5344CB8AC3E}">
        <p14:creationId xmlns:p14="http://schemas.microsoft.com/office/powerpoint/2010/main" val="3925057136"/>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图片 1" descr="图片 1"/>
          <p:cNvPicPr>
            <a:picLocks noChangeAspect="1"/>
          </p:cNvPicPr>
          <p:nvPr/>
        </p:nvPicPr>
        <p:blipFill>
          <a:blip r:embed="rId2">
            <a:extLst/>
          </a:blip>
          <a:stretch>
            <a:fillRect/>
          </a:stretch>
        </p:blipFill>
        <p:spPr>
          <a:xfrm>
            <a:off x="2113962" y="1466969"/>
            <a:ext cx="17573348" cy="425345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图片 1" descr="图片 1"/>
          <p:cNvPicPr>
            <a:picLocks noChangeAspect="1"/>
          </p:cNvPicPr>
          <p:nvPr/>
        </p:nvPicPr>
        <p:blipFill>
          <a:blip r:embed="rId2">
            <a:extLst/>
          </a:blip>
          <a:stretch>
            <a:fillRect/>
          </a:stretch>
        </p:blipFill>
        <p:spPr>
          <a:xfrm>
            <a:off x="2058579" y="1305610"/>
            <a:ext cx="17351637" cy="10485147"/>
          </a:xfrm>
          <a:prstGeom prst="rect">
            <a:avLst/>
          </a:prstGeom>
          <a:ln w="12700">
            <a:miter lim="400000"/>
          </a:ln>
        </p:spPr>
      </p:pic>
      <p:sp>
        <p:nvSpPr>
          <p:cNvPr id="271" name="直接连接符 4"/>
          <p:cNvSpPr/>
          <p:nvPr/>
        </p:nvSpPr>
        <p:spPr>
          <a:xfrm>
            <a:off x="2058579" y="3799856"/>
            <a:ext cx="6323421" cy="23998"/>
          </a:xfrm>
          <a:prstGeom prst="line">
            <a:avLst/>
          </a:prstGeom>
          <a:ln w="25400">
            <a:solidFill>
              <a:srgbClr val="FF0000"/>
            </a:solidFill>
            <a:miter/>
          </a:ln>
        </p:spPr>
        <p:txBody>
          <a:bodyPr tIns="91439" bIns="91439"/>
          <a:lstStyle/>
          <a:p>
            <a:pPr algn="l" defTabSz="1828800">
              <a:lnSpc>
                <a:spcPct val="100000"/>
              </a:lnSpc>
              <a:defRPr sz="3600">
                <a:latin typeface="等线"/>
                <a:ea typeface="等线"/>
                <a:cs typeface="等线"/>
                <a:sym typeface="等线"/>
              </a:defRPr>
            </a:pPr>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Image" descr="Image"/>
          <p:cNvPicPr>
            <a:picLocks noChangeAspect="1"/>
          </p:cNvPicPr>
          <p:nvPr/>
        </p:nvPicPr>
        <p:blipFill>
          <a:blip r:embed="rId2">
            <a:extLst/>
          </a:blip>
          <a:srcRect/>
          <a:stretch>
            <a:fillRect/>
          </a:stretch>
        </p:blipFill>
        <p:spPr>
          <a:xfrm>
            <a:off x="4519602" y="2599961"/>
            <a:ext cx="15929666" cy="9753546"/>
          </a:xfrm>
          <a:prstGeom prst="rect">
            <a:avLst/>
          </a:prstGeom>
          <a:ln w="12700">
            <a:miter lim="400000"/>
          </a:ln>
        </p:spPr>
      </p:pic>
      <p:sp>
        <p:nvSpPr>
          <p:cNvPr id="173" name="Image Source:  Xu, 2019,An Overview and Perspectives On Bidirectional Intelligence: Lmser Duality, Double IA Harmony,  and Causal Computation"/>
          <p:cNvSpPr txBox="1"/>
          <p:nvPr/>
        </p:nvSpPr>
        <p:spPr>
          <a:xfrm>
            <a:off x="3972471" y="12394931"/>
            <a:ext cx="17945492" cy="909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sz="2000"/>
              <a:t>Image Source:  Xu, 2019,</a:t>
            </a:r>
            <a:r>
              <a:rPr sz="2000">
                <a:latin typeface="Times New Roman"/>
                <a:ea typeface="Times New Roman"/>
                <a:cs typeface="Times New Roman"/>
                <a:sym typeface="Times New Roman"/>
              </a:rPr>
              <a:t>An Overview and Perspectives On Bidirectional </a:t>
            </a:r>
            <a:r>
              <a:rPr>
                <a:latin typeface="Times New Roman"/>
                <a:ea typeface="Times New Roman"/>
                <a:cs typeface="Times New Roman"/>
                <a:sym typeface="Times New Roman"/>
              </a:rPr>
              <a:t>Intelligence: Lmser Duality, Double IA Harmony,  and Causal Computation </a:t>
            </a:r>
            <a:endParaRPr sz="1200">
              <a:latin typeface="Times Roman"/>
              <a:ea typeface="Times Roman"/>
              <a:cs typeface="Times Roman"/>
              <a:sym typeface="Times Roman"/>
            </a:endParaRPr>
          </a:p>
          <a:p>
            <a:r>
              <a:t> </a:t>
            </a:r>
          </a:p>
        </p:txBody>
      </p:sp>
      <p:sp>
        <p:nvSpPr>
          <p:cNvPr id="174" name="Least Mean Square Error Reconstruction for the self-organizing network (Lmser) was proposed in 1991, featured by a bidirectional architecture with several built-in natures."/>
          <p:cNvSpPr txBox="1"/>
          <p:nvPr/>
        </p:nvSpPr>
        <p:spPr>
          <a:xfrm>
            <a:off x="3392515" y="1472509"/>
            <a:ext cx="18183840" cy="158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lnSpc>
                <a:spcPct val="100000"/>
              </a:lnSpc>
              <a:spcBef>
                <a:spcPts val="1200"/>
              </a:spcBef>
              <a:defRPr sz="2900">
                <a:latin typeface="Times Roman"/>
                <a:ea typeface="Times Roman"/>
                <a:cs typeface="Times Roman"/>
                <a:sym typeface="Times Roman"/>
              </a:defRPr>
            </a:pPr>
            <a:r>
              <a:t>Least Mean Square Error Reconstruction for the self-organizing network (Lmser) was proposed in 1991, featured by a </a:t>
            </a:r>
            <a:r>
              <a:rPr b="1"/>
              <a:t>bidirectional architecture</a:t>
            </a:r>
            <a:r>
              <a:t> with </a:t>
            </a:r>
            <a:r>
              <a:rPr b="1"/>
              <a:t>several built-in natures.</a:t>
            </a:r>
            <a:r>
              <a:t> </a:t>
            </a:r>
          </a:p>
        </p:txBody>
      </p:sp>
      <p:sp>
        <p:nvSpPr>
          <p:cNvPr id="175" name="Lmser"/>
          <p:cNvSpPr txBox="1"/>
          <p:nvPr/>
        </p:nvSpPr>
        <p:spPr>
          <a:xfrm>
            <a:off x="11506417" y="329712"/>
            <a:ext cx="1630414" cy="845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900">
                <a:latin typeface="Canela Text Bold"/>
                <a:ea typeface="Canela Text Bold"/>
                <a:cs typeface="Canela Text Bold"/>
                <a:sym typeface="Canela Text Bold"/>
              </a:defRPr>
            </a:lvl1pPr>
          </a:lstStyle>
          <a:p>
            <a:r>
              <a:t>Lmser</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图片 1" descr="图片 1"/>
          <p:cNvPicPr>
            <a:picLocks noChangeAspect="1"/>
          </p:cNvPicPr>
          <p:nvPr/>
        </p:nvPicPr>
        <p:blipFill>
          <a:blip r:embed="rId2">
            <a:extLst/>
          </a:blip>
          <a:stretch>
            <a:fillRect/>
          </a:stretch>
        </p:blipFill>
        <p:spPr>
          <a:xfrm>
            <a:off x="1635984" y="1290297"/>
            <a:ext cx="17233907" cy="465330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文本框 3"/>
          <p:cNvSpPr txBox="1"/>
          <p:nvPr/>
        </p:nvSpPr>
        <p:spPr>
          <a:xfrm>
            <a:off x="1428163" y="8809924"/>
            <a:ext cx="18495820" cy="3751581"/>
          </a:xfrm>
          <a:prstGeom prst="rect">
            <a:avLst/>
          </a:prstGeom>
          <a:ln w="12700">
            <a:solidFill>
              <a:srgbClr val="E7E6E6"/>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l" defTabSz="1828800">
              <a:lnSpc>
                <a:spcPct val="100000"/>
              </a:lnSpc>
              <a:defRPr sz="3200">
                <a:latin typeface="等线"/>
                <a:ea typeface="等线"/>
                <a:cs typeface="等线"/>
                <a:sym typeface="等线"/>
              </a:defRPr>
            </a:pPr>
            <a:r>
              <a:t>Each group is required to send your decision to the following emails before 20:00, October 25 ：</a:t>
            </a:r>
          </a:p>
          <a:p>
            <a:pPr algn="l" defTabSz="1828800">
              <a:lnSpc>
                <a:spcPct val="100000"/>
              </a:lnSpc>
              <a:defRPr sz="3200">
                <a:latin typeface="等线"/>
                <a:ea typeface="等线"/>
                <a:cs typeface="等线"/>
                <a:sym typeface="等线"/>
              </a:defRPr>
            </a:pPr>
            <a:r>
              <a:rPr u="sng">
                <a:solidFill>
                  <a:srgbClr val="0563C1"/>
                </a:solidFill>
                <a:uFill>
                  <a:solidFill>
                    <a:srgbClr val="0563C1"/>
                  </a:solidFill>
                </a:uFill>
                <a:hlinkClick r:id="rId2"/>
              </a:rPr>
              <a:t>huangwenjing@sjtu.edu.cn</a:t>
            </a:r>
            <a:r>
              <a:t> or </a:t>
            </a:r>
            <a:r>
              <a:rPr u="sng">
                <a:solidFill>
                  <a:srgbClr val="0563C1"/>
                </a:solidFill>
                <a:uFill>
                  <a:solidFill>
                    <a:srgbClr val="0563C1"/>
                  </a:solidFill>
                </a:uFill>
                <a:hlinkClick r:id="rId3"/>
              </a:rPr>
              <a:t>lipeiying@sjtu.edu.cn</a:t>
            </a:r>
            <a:r>
              <a:t> </a:t>
            </a:r>
          </a:p>
          <a:p>
            <a:pPr algn="l" defTabSz="1828800">
              <a:lnSpc>
                <a:spcPct val="100000"/>
              </a:lnSpc>
              <a:defRPr sz="3200">
                <a:latin typeface="等线"/>
                <a:ea typeface="等线"/>
                <a:cs typeface="等线"/>
                <a:sym typeface="等线"/>
              </a:defRPr>
            </a:pPr>
            <a:endParaRPr/>
          </a:p>
          <a:p>
            <a:pPr algn="l" defTabSz="1828800">
              <a:lnSpc>
                <a:spcPct val="100000"/>
              </a:lnSpc>
              <a:defRPr sz="3200" b="1">
                <a:latin typeface="等线"/>
                <a:ea typeface="等线"/>
                <a:cs typeface="等线"/>
                <a:sym typeface="等线"/>
              </a:defRPr>
            </a:pPr>
            <a:r>
              <a:t>Example：</a:t>
            </a:r>
          </a:p>
          <a:p>
            <a:pPr algn="l" defTabSz="1828800">
              <a:lnSpc>
                <a:spcPct val="100000"/>
              </a:lnSpc>
              <a:defRPr sz="3200">
                <a:latin typeface="等线"/>
                <a:ea typeface="等线"/>
                <a:cs typeface="等线"/>
                <a:sym typeface="等线"/>
              </a:defRPr>
            </a:pPr>
            <a:endParaRPr/>
          </a:p>
          <a:p>
            <a:pPr algn="l" defTabSz="1828800">
              <a:lnSpc>
                <a:spcPct val="100000"/>
              </a:lnSpc>
              <a:defRPr sz="3200">
                <a:latin typeface="等线"/>
                <a:ea typeface="等线"/>
                <a:cs typeface="等线"/>
                <a:sym typeface="等线"/>
              </a:defRPr>
            </a:pPr>
            <a:r>
              <a:t>Subject:  </a:t>
            </a:r>
            <a:r>
              <a:rPr>
                <a:solidFill>
                  <a:srgbClr val="FF0000"/>
                </a:solidFill>
              </a:rPr>
              <a:t>group3_topic</a:t>
            </a:r>
          </a:p>
          <a:p>
            <a:pPr algn="l" defTabSz="1828800">
              <a:lnSpc>
                <a:spcPct val="100000"/>
              </a:lnSpc>
              <a:defRPr sz="3200">
                <a:latin typeface="等线"/>
                <a:ea typeface="等线"/>
                <a:cs typeface="等线"/>
                <a:sym typeface="等线"/>
              </a:defRPr>
            </a:pPr>
            <a:r>
              <a:t>Content: </a:t>
            </a:r>
            <a:r>
              <a:rPr>
                <a:solidFill>
                  <a:srgbClr val="FF0000"/>
                </a:solidFill>
              </a:rPr>
              <a:t>A(0) B(40) C(0) D1(35) D2(0) E1(25) E2(0)</a:t>
            </a:r>
          </a:p>
        </p:txBody>
      </p:sp>
      <p:sp>
        <p:nvSpPr>
          <p:cNvPr id="276" name="矩形 4"/>
          <p:cNvSpPr/>
          <p:nvPr/>
        </p:nvSpPr>
        <p:spPr>
          <a:xfrm>
            <a:off x="1428165" y="848938"/>
            <a:ext cx="18495820" cy="7329862"/>
          </a:xfrm>
          <a:prstGeom prst="rect">
            <a:avLst/>
          </a:prstGeom>
          <a:solidFill>
            <a:srgbClr val="F2F2F2"/>
          </a:solidFill>
          <a:ln w="25400">
            <a:solidFill>
              <a:srgbClr val="E7E6E6"/>
            </a:solidFill>
            <a:miter/>
          </a:ln>
        </p:spPr>
        <p:txBody>
          <a:bodyPr tIns="91439" bIns="91439" anchor="ctr"/>
          <a:lstStyle/>
          <a:p>
            <a:pPr defTabSz="1828800">
              <a:lnSpc>
                <a:spcPct val="100000"/>
              </a:lnSpc>
              <a:defRPr sz="3600">
                <a:solidFill>
                  <a:srgbClr val="FFFFFF"/>
                </a:solidFill>
                <a:latin typeface="等线"/>
                <a:ea typeface="等线"/>
                <a:cs typeface="等线"/>
                <a:sym typeface="等线"/>
              </a:defRPr>
            </a:pPr>
            <a:endParaRPr/>
          </a:p>
        </p:txBody>
      </p:sp>
      <p:graphicFrame>
        <p:nvGraphicFramePr>
          <p:cNvPr id="277" name="表格 5"/>
          <p:cNvGraphicFramePr/>
          <p:nvPr/>
        </p:nvGraphicFramePr>
        <p:xfrm>
          <a:off x="1981336" y="1536313"/>
          <a:ext cx="1229590" cy="5264476"/>
        </p:xfrm>
        <a:graphic>
          <a:graphicData uri="http://schemas.openxmlformats.org/drawingml/2006/table">
            <a:tbl>
              <a:tblPr firstRow="1" bandRow="1">
                <a:tableStyleId>{4C3C2611-4C71-4FC5-86AE-919BDF0F9419}</a:tableStyleId>
              </a:tblPr>
              <a:tblGrid>
                <a:gridCol w="1229590">
                  <a:extLst>
                    <a:ext uri="{9D8B030D-6E8A-4147-A177-3AD203B41FA5}">
                      <a16:colId xmlns:a16="http://schemas.microsoft.com/office/drawing/2014/main" val="20000"/>
                    </a:ext>
                  </a:extLst>
                </a:gridCol>
              </a:tblGrid>
              <a:tr h="752068">
                <a:tc>
                  <a:txBody>
                    <a:bodyPr/>
                    <a:lstStyle/>
                    <a:p>
                      <a:pPr algn="l" defTabSz="1828800">
                        <a:defRPr sz="1800" b="0"/>
                      </a:pPr>
                      <a:r>
                        <a:rPr sz="3600">
                          <a:latin typeface="等线"/>
                          <a:ea typeface="等线"/>
                          <a:cs typeface="等线"/>
                          <a:sym typeface="等线"/>
                        </a:rPr>
                        <a:t>A</a:t>
                      </a:r>
                    </a:p>
                  </a:txBody>
                  <a:tcPr marL="45720" marR="45720" horzOverflow="overflow">
                    <a:lnL w="25400">
                      <a:solidFill>
                        <a:srgbClr val="000000"/>
                      </a:solidFill>
                    </a:lnL>
                    <a:lnR w="25400">
                      <a:solidFill>
                        <a:srgbClr val="000000"/>
                      </a:solidFill>
                    </a:lnR>
                    <a:lnT w="25400">
                      <a:solidFill>
                        <a:srgbClr val="000000"/>
                      </a:solidFill>
                    </a:lnT>
                    <a:lnB w="25400">
                      <a:solidFill>
                        <a:srgbClr val="000000"/>
                      </a:solidFill>
                    </a:lnB>
                  </a:tcPr>
                </a:tc>
                <a:extLst>
                  <a:ext uri="{0D108BD9-81ED-4DB2-BD59-A6C34878D82A}">
                    <a16:rowId xmlns:a16="http://schemas.microsoft.com/office/drawing/2014/main" val="10000"/>
                  </a:ext>
                </a:extLst>
              </a:tr>
              <a:tr h="752068">
                <a:tc>
                  <a:txBody>
                    <a:bodyPr/>
                    <a:lstStyle/>
                    <a:p>
                      <a:pPr algn="l" defTabSz="1828800">
                        <a:defRPr sz="1800"/>
                      </a:pPr>
                      <a:r>
                        <a:rPr sz="3600">
                          <a:latin typeface="等线"/>
                          <a:ea typeface="等线"/>
                          <a:cs typeface="等线"/>
                          <a:sym typeface="等线"/>
                        </a:rPr>
                        <a:t>B</a:t>
                      </a:r>
                    </a:p>
                  </a:txBody>
                  <a:tcPr marL="45720" marR="45720" horzOverflow="overflow">
                    <a:lnL w="25400">
                      <a:solidFill>
                        <a:srgbClr val="000000"/>
                      </a:solidFill>
                    </a:lnL>
                    <a:lnR w="25400">
                      <a:solidFill>
                        <a:srgbClr val="000000"/>
                      </a:solidFill>
                    </a:lnR>
                    <a:lnT w="25400">
                      <a:solidFill>
                        <a:srgbClr val="000000"/>
                      </a:solidFill>
                    </a:lnT>
                    <a:lnB w="25400">
                      <a:solidFill>
                        <a:srgbClr val="000000"/>
                      </a:solidFill>
                    </a:lnB>
                  </a:tcPr>
                </a:tc>
                <a:extLst>
                  <a:ext uri="{0D108BD9-81ED-4DB2-BD59-A6C34878D82A}">
                    <a16:rowId xmlns:a16="http://schemas.microsoft.com/office/drawing/2014/main" val="10001"/>
                  </a:ext>
                </a:extLst>
              </a:tr>
              <a:tr h="752068">
                <a:tc>
                  <a:txBody>
                    <a:bodyPr/>
                    <a:lstStyle/>
                    <a:p>
                      <a:pPr algn="l" defTabSz="1828800">
                        <a:defRPr sz="1800"/>
                      </a:pPr>
                      <a:r>
                        <a:rPr sz="3600">
                          <a:latin typeface="等线"/>
                          <a:ea typeface="等线"/>
                          <a:cs typeface="等线"/>
                          <a:sym typeface="等线"/>
                        </a:rPr>
                        <a:t>C</a:t>
                      </a:r>
                    </a:p>
                  </a:txBody>
                  <a:tcPr marL="45720" marR="45720"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2"/>
                  </a:ext>
                </a:extLst>
              </a:tr>
              <a:tr h="752068">
                <a:tc>
                  <a:txBody>
                    <a:bodyPr/>
                    <a:lstStyle/>
                    <a:p>
                      <a:pPr algn="l" defTabSz="1828800">
                        <a:defRPr sz="1800"/>
                      </a:pPr>
                      <a:r>
                        <a:rPr sz="3600">
                          <a:latin typeface="等线"/>
                          <a:ea typeface="等线"/>
                          <a:cs typeface="等线"/>
                          <a:sym typeface="等线"/>
                        </a:rPr>
                        <a:t>D1</a:t>
                      </a:r>
                    </a:p>
                  </a:txBody>
                  <a:tcPr marL="45720" marR="45720" horzOverflow="overflow">
                    <a:lnL w="25400">
                      <a:solidFill>
                        <a:srgbClr val="000000"/>
                      </a:solidFill>
                    </a:lnL>
                    <a:lnR w="25400">
                      <a:solidFill>
                        <a:srgbClr val="000000"/>
                      </a:solidFill>
                    </a:lnR>
                    <a:lnT w="25400">
                      <a:solidFill>
                        <a:srgbClr val="000000"/>
                      </a:solidFill>
                    </a:lnT>
                    <a:lnB w="25400">
                      <a:solidFill>
                        <a:srgbClr val="000000"/>
                      </a:solidFill>
                    </a:lnB>
                  </a:tcPr>
                </a:tc>
                <a:extLst>
                  <a:ext uri="{0D108BD9-81ED-4DB2-BD59-A6C34878D82A}">
                    <a16:rowId xmlns:a16="http://schemas.microsoft.com/office/drawing/2014/main" val="10003"/>
                  </a:ext>
                </a:extLst>
              </a:tr>
              <a:tr h="752068">
                <a:tc>
                  <a:txBody>
                    <a:bodyPr/>
                    <a:lstStyle/>
                    <a:p>
                      <a:pPr algn="l" defTabSz="1828800">
                        <a:defRPr sz="1800"/>
                      </a:pPr>
                      <a:r>
                        <a:rPr sz="3600">
                          <a:latin typeface="等线"/>
                          <a:ea typeface="等线"/>
                          <a:cs typeface="等线"/>
                          <a:sym typeface="等线"/>
                        </a:rPr>
                        <a:t>D2</a:t>
                      </a:r>
                    </a:p>
                  </a:txBody>
                  <a:tcPr marL="45720" marR="45720"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4"/>
                  </a:ext>
                </a:extLst>
              </a:tr>
              <a:tr h="752068">
                <a:tc>
                  <a:txBody>
                    <a:bodyPr/>
                    <a:lstStyle/>
                    <a:p>
                      <a:pPr algn="l" defTabSz="1828800">
                        <a:defRPr sz="1800"/>
                      </a:pPr>
                      <a:r>
                        <a:rPr sz="3600">
                          <a:latin typeface="等线"/>
                          <a:ea typeface="等线"/>
                          <a:cs typeface="等线"/>
                          <a:sym typeface="等线"/>
                        </a:rPr>
                        <a:t>E1</a:t>
                      </a:r>
                    </a:p>
                  </a:txBody>
                  <a:tcPr marL="45720" marR="45720" horzOverflow="overflow">
                    <a:lnL w="25400">
                      <a:solidFill>
                        <a:srgbClr val="000000"/>
                      </a:solidFill>
                    </a:lnL>
                    <a:lnR w="25400">
                      <a:solidFill>
                        <a:srgbClr val="000000"/>
                      </a:solidFill>
                    </a:lnR>
                    <a:lnT w="25400">
                      <a:solidFill>
                        <a:srgbClr val="000000"/>
                      </a:solidFill>
                    </a:lnT>
                    <a:lnB w="25400">
                      <a:solidFill>
                        <a:srgbClr val="000000"/>
                      </a:solidFill>
                    </a:lnB>
                  </a:tcPr>
                </a:tc>
                <a:extLst>
                  <a:ext uri="{0D108BD9-81ED-4DB2-BD59-A6C34878D82A}">
                    <a16:rowId xmlns:a16="http://schemas.microsoft.com/office/drawing/2014/main" val="10005"/>
                  </a:ext>
                </a:extLst>
              </a:tr>
              <a:tr h="752068">
                <a:tc>
                  <a:txBody>
                    <a:bodyPr/>
                    <a:lstStyle/>
                    <a:p>
                      <a:pPr algn="l" defTabSz="1828800">
                        <a:defRPr sz="1800"/>
                      </a:pPr>
                      <a:r>
                        <a:rPr sz="3600">
                          <a:latin typeface="等线"/>
                          <a:ea typeface="等线"/>
                          <a:cs typeface="等线"/>
                          <a:sym typeface="等线"/>
                        </a:rPr>
                        <a:t>E2</a:t>
                      </a:r>
                    </a:p>
                  </a:txBody>
                  <a:tcPr marL="45720" marR="45720"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6"/>
                  </a:ext>
                </a:extLst>
              </a:tr>
            </a:tbl>
          </a:graphicData>
        </a:graphic>
      </p:graphicFrame>
      <p:sp>
        <p:nvSpPr>
          <p:cNvPr id="278" name="文本框 6"/>
          <p:cNvSpPr txBox="1"/>
          <p:nvPr/>
        </p:nvSpPr>
        <p:spPr>
          <a:xfrm>
            <a:off x="3868233" y="982132"/>
            <a:ext cx="15305934" cy="6939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l" defTabSz="1828800">
              <a:lnSpc>
                <a:spcPct val="100000"/>
              </a:lnSpc>
              <a:defRPr sz="3200" b="1">
                <a:latin typeface="等线"/>
                <a:ea typeface="等线"/>
                <a:cs typeface="等线"/>
                <a:sym typeface="等线"/>
              </a:defRPr>
            </a:pPr>
            <a:r>
              <a:t>About choosing topic:</a:t>
            </a:r>
          </a:p>
          <a:p>
            <a:pPr algn="l" defTabSz="1828800">
              <a:lnSpc>
                <a:spcPct val="100000"/>
              </a:lnSpc>
              <a:defRPr sz="3200">
                <a:latin typeface="等线"/>
                <a:ea typeface="等线"/>
                <a:cs typeface="等线"/>
                <a:sym typeface="等线"/>
              </a:defRPr>
            </a:pPr>
            <a:r>
              <a:t>There are 19 groups in class, 7 topics.</a:t>
            </a:r>
          </a:p>
          <a:p>
            <a:pPr algn="l" defTabSz="1828800">
              <a:lnSpc>
                <a:spcPct val="100000"/>
              </a:lnSpc>
              <a:defRPr sz="3200">
                <a:latin typeface="等线"/>
                <a:ea typeface="等线"/>
                <a:cs typeface="等线"/>
                <a:sym typeface="等线"/>
              </a:defRPr>
            </a:pPr>
            <a:r>
              <a:t>1 topic / 2~3 groups</a:t>
            </a:r>
          </a:p>
          <a:p>
            <a:pPr algn="l" defTabSz="1828800">
              <a:lnSpc>
                <a:spcPct val="100000"/>
              </a:lnSpc>
              <a:defRPr sz="3200">
                <a:latin typeface="等线"/>
                <a:ea typeface="等线"/>
                <a:cs typeface="等线"/>
                <a:sym typeface="等线"/>
              </a:defRPr>
            </a:pPr>
            <a:endParaRPr/>
          </a:p>
          <a:p>
            <a:pPr algn="l" defTabSz="1828800">
              <a:lnSpc>
                <a:spcPct val="100000"/>
              </a:lnSpc>
              <a:defRPr sz="3200">
                <a:latin typeface="等线"/>
                <a:ea typeface="等线"/>
                <a:cs typeface="等线"/>
                <a:sym typeface="等线"/>
              </a:defRPr>
            </a:pPr>
            <a:r>
              <a:t>Each group has 100 points to choose the topic you want to do. You can choose many topics and assign them different points to represent the degree of your desire. The more points, the greater the probability of selection. Remind you that there are only 100 points for each group.</a:t>
            </a:r>
          </a:p>
          <a:p>
            <a:pPr algn="l" defTabSz="1828800">
              <a:lnSpc>
                <a:spcPct val="100000"/>
              </a:lnSpc>
              <a:defRPr sz="3200">
                <a:latin typeface="等线"/>
                <a:ea typeface="等线"/>
                <a:cs typeface="等线"/>
                <a:sym typeface="等线"/>
              </a:defRPr>
            </a:pPr>
            <a:endParaRPr/>
          </a:p>
          <a:p>
            <a:pPr algn="l" defTabSz="1828800">
              <a:lnSpc>
                <a:spcPct val="100000"/>
              </a:lnSpc>
              <a:defRPr sz="3200">
                <a:latin typeface="等线"/>
                <a:ea typeface="等线"/>
                <a:cs typeface="等线"/>
                <a:sym typeface="等线"/>
              </a:defRPr>
            </a:pPr>
            <a:r>
              <a:t>Of course, you can put your 100 points on one topic, but if this topic is selected by many groups, we will eliminate some groups randomly. Then you don't have a second choice, we'll assign you random topic. </a:t>
            </a:r>
          </a:p>
          <a:p>
            <a:pPr algn="l" defTabSz="1828800">
              <a:lnSpc>
                <a:spcPct val="100000"/>
              </a:lnSpc>
              <a:defRPr sz="3200">
                <a:latin typeface="等线"/>
                <a:ea typeface="等线"/>
                <a:cs typeface="等线"/>
                <a:sym typeface="等线"/>
              </a:defRPr>
            </a:pPr>
            <a:endParaRPr/>
          </a:p>
          <a:p>
            <a:pPr algn="l" defTabSz="1828800">
              <a:lnSpc>
                <a:spcPct val="100000"/>
              </a:lnSpc>
              <a:defRPr sz="3200">
                <a:latin typeface="等线"/>
                <a:ea typeface="等线"/>
                <a:cs typeface="等线"/>
                <a:sym typeface="等线"/>
              </a:defRPr>
            </a:pPr>
            <a:r>
              <a:t>We suggest that “Do not put eggs in the same basket”</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Image" descr="Image"/>
          <p:cNvPicPr>
            <a:picLocks noChangeAspect="1"/>
          </p:cNvPicPr>
          <p:nvPr/>
        </p:nvPicPr>
        <p:blipFill>
          <a:blip r:embed="rId2">
            <a:extLst/>
          </a:blip>
          <a:stretch>
            <a:fillRect/>
          </a:stretch>
        </p:blipFill>
        <p:spPr>
          <a:xfrm>
            <a:off x="4844631" y="2707067"/>
            <a:ext cx="15250474" cy="9322665"/>
          </a:xfrm>
          <a:prstGeom prst="rect">
            <a:avLst/>
          </a:prstGeom>
          <a:ln w="12700">
            <a:miter lim="400000"/>
          </a:ln>
        </p:spPr>
      </p:pic>
      <p:sp>
        <p:nvSpPr>
          <p:cNvPr id="178" name="Two dualities in Lmser：…"/>
          <p:cNvSpPr txBox="1"/>
          <p:nvPr/>
        </p:nvSpPr>
        <p:spPr>
          <a:xfrm>
            <a:off x="2591798" y="1026512"/>
            <a:ext cx="7003078" cy="14617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500"/>
            </a:pPr>
            <a:r>
              <a:t>Two dualities in Lmser：</a:t>
            </a:r>
          </a:p>
          <a:p>
            <a:pPr lvl="1" algn="l">
              <a:defRPr sz="2500"/>
            </a:pPr>
            <a:r>
              <a:t>Duality in connection weight </a:t>
            </a:r>
          </a:p>
          <a:p>
            <a:pPr lvl="1" algn="l">
              <a:defRPr sz="2500"/>
            </a:pPr>
            <a:r>
              <a:t>Duality in paired neurons</a:t>
            </a:r>
          </a:p>
        </p:txBody>
      </p:sp>
      <p:pic>
        <p:nvPicPr>
          <p:cNvPr id="179" name="Line Line" descr="Line Line"/>
          <p:cNvPicPr>
            <a:picLocks/>
          </p:cNvPicPr>
          <p:nvPr/>
        </p:nvPicPr>
        <p:blipFill>
          <a:blip r:embed="rId3">
            <a:extLst/>
          </a:blip>
          <a:stretch>
            <a:fillRect/>
          </a:stretch>
        </p:blipFill>
        <p:spPr>
          <a:xfrm>
            <a:off x="5299510" y="6268579"/>
            <a:ext cx="5841908" cy="76201"/>
          </a:xfrm>
          <a:prstGeom prst="rect">
            <a:avLst/>
          </a:prstGeom>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he Lmser net works in two phases, i.e., perception phase and learning phase.…"/>
          <p:cNvSpPr txBox="1"/>
          <p:nvPr/>
        </p:nvSpPr>
        <p:spPr>
          <a:xfrm>
            <a:off x="1837256" y="1049621"/>
            <a:ext cx="20338437" cy="307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lnSpc>
                <a:spcPct val="100000"/>
              </a:lnSpc>
              <a:spcBef>
                <a:spcPts val="1200"/>
              </a:spcBef>
              <a:defRPr sz="3500">
                <a:latin typeface="Times Roman"/>
                <a:ea typeface="Times Roman"/>
                <a:cs typeface="Times Roman"/>
                <a:sym typeface="Times Roman"/>
              </a:defRPr>
            </a:pPr>
            <a:r>
              <a:t>The Lmser net works in two phases, i.e., perception phase and learning phase. </a:t>
            </a:r>
          </a:p>
          <a:p>
            <a:pPr lvl="1" algn="l" defTabSz="457200">
              <a:lnSpc>
                <a:spcPct val="100000"/>
              </a:lnSpc>
              <a:spcBef>
                <a:spcPts val="1200"/>
              </a:spcBef>
              <a:defRPr sz="3500">
                <a:latin typeface="Times Roman"/>
                <a:ea typeface="Times Roman"/>
                <a:cs typeface="Times Roman"/>
                <a:sym typeface="Times Roman"/>
              </a:defRPr>
            </a:pPr>
            <a:r>
              <a:t>In the </a:t>
            </a:r>
            <a:r>
              <a:rPr b="1"/>
              <a:t>perception phase</a:t>
            </a:r>
            <a:r>
              <a:t>, the input triggers the dynamic process by passing the signals up from the bottom layer, while simultaneously the signals in the upper layers will be passed down to the lower layers.</a:t>
            </a:r>
          </a:p>
          <a:p>
            <a:pPr lvl="1" algn="l" defTabSz="457200">
              <a:lnSpc>
                <a:spcPct val="100000"/>
              </a:lnSpc>
              <a:spcBef>
                <a:spcPts val="1200"/>
              </a:spcBef>
              <a:defRPr sz="3500">
                <a:latin typeface="Times Roman"/>
                <a:ea typeface="Times Roman"/>
                <a:cs typeface="Times Roman"/>
                <a:sym typeface="Times Roman"/>
              </a:defRPr>
            </a:pPr>
            <a:r>
              <a:t>In the</a:t>
            </a:r>
            <a:r>
              <a:rPr b="1"/>
              <a:t> learning phase</a:t>
            </a:r>
            <a:r>
              <a:t>, the parameters are updated by minimizing the mean square error between the input and reconstruction. </a:t>
            </a:r>
          </a:p>
        </p:txBody>
      </p:sp>
      <p:sp>
        <p:nvSpPr>
          <p:cNvPr id="183" name="In the perception phase of Lmser, the signals propagate forwardly and backwardly in a dynamic process which is hard to implement in practice."/>
          <p:cNvSpPr txBox="1"/>
          <p:nvPr/>
        </p:nvSpPr>
        <p:spPr>
          <a:xfrm>
            <a:off x="1790634" y="4780878"/>
            <a:ext cx="18818460"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00000"/>
              </a:lnSpc>
              <a:spcBef>
                <a:spcPts val="1200"/>
              </a:spcBef>
              <a:defRPr sz="3400">
                <a:latin typeface="Times Roman"/>
                <a:ea typeface="Times Roman"/>
                <a:cs typeface="Times Roman"/>
                <a:sym typeface="Times Roman"/>
              </a:defRPr>
            </a:lvl1pPr>
          </a:lstStyle>
          <a:p>
            <a:r>
              <a:t>In the perception phase of Lmser, the signals propagate forwardly and backwardly in a dynamic process which is hard to implement in practice. </a:t>
            </a:r>
          </a:p>
        </p:txBody>
      </p:sp>
      <p:sp>
        <p:nvSpPr>
          <p:cNvPr id="184" name="Square"/>
          <p:cNvSpPr/>
          <p:nvPr/>
        </p:nvSpPr>
        <p:spPr>
          <a:xfrm>
            <a:off x="9632408" y="8559617"/>
            <a:ext cx="1270001" cy="1270001"/>
          </a:xfrm>
          <a:prstGeom prst="rect">
            <a:avLst/>
          </a:prstGeom>
          <a:solidFill>
            <a:srgbClr val="FFFFFF"/>
          </a:solidFill>
          <a:ln w="12700">
            <a:miter lim="400000"/>
          </a:ln>
        </p:spPr>
        <p:txBody>
          <a:bodyPr lIns="50800" tIns="50800" rIns="50800" bIns="50800" anchor="ctr"/>
          <a:lstStyle/>
          <a:p>
            <a:pPr defTabSz="1130300">
              <a:lnSpc>
                <a:spcPct val="100000"/>
              </a:lnSpc>
              <a:defRPr sz="3000">
                <a:solidFill>
                  <a:srgbClr val="FFFFFF"/>
                </a:solidFill>
                <a:latin typeface="Graphik"/>
                <a:ea typeface="Graphik"/>
                <a:cs typeface="Graphik"/>
                <a:sym typeface="Graphik"/>
              </a:defRPr>
            </a:pPr>
            <a:endParaRPr/>
          </a:p>
        </p:txBody>
      </p:sp>
      <p:pic>
        <p:nvPicPr>
          <p:cNvPr id="185" name="Image" descr="Image"/>
          <p:cNvPicPr>
            <a:picLocks noChangeAspect="1"/>
          </p:cNvPicPr>
          <p:nvPr/>
        </p:nvPicPr>
        <p:blipFill>
          <a:blip r:embed="rId2">
            <a:extLst/>
          </a:blip>
          <a:stretch>
            <a:fillRect/>
          </a:stretch>
        </p:blipFill>
        <p:spPr>
          <a:xfrm>
            <a:off x="9134398" y="5987459"/>
            <a:ext cx="6115204" cy="6414318"/>
          </a:xfrm>
          <a:prstGeom prst="rect">
            <a:avLst/>
          </a:prstGeom>
          <a:ln w="12700">
            <a:miter lim="400000"/>
          </a:ln>
        </p:spPr>
      </p:pic>
      <p:sp>
        <p:nvSpPr>
          <p:cNvPr id="186" name="Image Source:  Xu, 1993, Least Mean Square Error Reconstruction principle for the self-organizing network"/>
          <p:cNvSpPr txBox="1"/>
          <p:nvPr/>
        </p:nvSpPr>
        <p:spPr>
          <a:xfrm>
            <a:off x="3680036" y="12743424"/>
            <a:ext cx="17023928" cy="669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000"/>
            </a:pPr>
            <a:r>
              <a:t>Image Source:  Xu, </a:t>
            </a:r>
            <a:r>
              <a:rPr>
                <a:latin typeface="Times New Roman"/>
                <a:ea typeface="Times New Roman"/>
                <a:cs typeface="Times New Roman"/>
                <a:sym typeface="Times New Roman"/>
              </a:rPr>
              <a:t>1993,</a:t>
            </a:r>
            <a:r>
              <a:t> </a:t>
            </a:r>
            <a:r>
              <a:rPr>
                <a:latin typeface="Times New Roman"/>
                <a:ea typeface="Times New Roman"/>
                <a:cs typeface="Times New Roman"/>
                <a:sym typeface="Times New Roman"/>
              </a:rPr>
              <a:t>Least Mean Square Error Reconstruction principle for the self-organizing network</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2">
            <a:extLst/>
          </a:blip>
          <a:stretch>
            <a:fillRect/>
          </a:stretch>
        </p:blipFill>
        <p:spPr>
          <a:xfrm>
            <a:off x="4171341" y="1982180"/>
            <a:ext cx="16041318" cy="11351272"/>
          </a:xfrm>
          <a:prstGeom prst="rect">
            <a:avLst/>
          </a:prstGeom>
          <a:ln w="12700">
            <a:miter lim="400000"/>
          </a:ln>
        </p:spPr>
      </p:pic>
      <p:sp>
        <p:nvSpPr>
          <p:cNvPr id="189" name="Approximate Implementation of perception phase"/>
          <p:cNvSpPr txBox="1"/>
          <p:nvPr/>
        </p:nvSpPr>
        <p:spPr>
          <a:xfrm>
            <a:off x="896118" y="839927"/>
            <a:ext cx="12472654" cy="681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100">
                <a:latin typeface="Canela Text Bold"/>
                <a:ea typeface="Canela Text Bold"/>
                <a:cs typeface="Canela Text Bold"/>
                <a:sym typeface="Canela Text Bold"/>
              </a:defRPr>
            </a:lvl1pPr>
          </a:lstStyle>
          <a:p>
            <a:r>
              <a:t>Approximate Implementation of perception phase</a:t>
            </a:r>
          </a:p>
        </p:txBody>
      </p:sp>
      <p:sp>
        <p:nvSpPr>
          <p:cNvPr id="190" name="视需求而定"/>
          <p:cNvSpPr txBox="1"/>
          <p:nvPr/>
        </p:nvSpPr>
        <p:spPr>
          <a:xfrm>
            <a:off x="19683550" y="5367047"/>
            <a:ext cx="196513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600"/>
            </a:lvl1pPr>
          </a:lstStyle>
          <a:p>
            <a:r>
              <a:t>视需求而定</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Image" descr="Image"/>
          <p:cNvPicPr>
            <a:picLocks noChangeAspect="1"/>
          </p:cNvPicPr>
          <p:nvPr/>
        </p:nvPicPr>
        <p:blipFill>
          <a:blip r:embed="rId2">
            <a:extLst/>
          </a:blip>
          <a:stretch>
            <a:fillRect/>
          </a:stretch>
        </p:blipFill>
        <p:spPr>
          <a:xfrm>
            <a:off x="3559318" y="1309282"/>
            <a:ext cx="17619853" cy="1150855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Image" descr="Image"/>
          <p:cNvPicPr>
            <a:picLocks noChangeAspect="1"/>
          </p:cNvPicPr>
          <p:nvPr/>
        </p:nvPicPr>
        <p:blipFill>
          <a:blip r:embed="rId2">
            <a:extLst/>
          </a:blip>
          <a:stretch>
            <a:fillRect/>
          </a:stretch>
        </p:blipFill>
        <p:spPr>
          <a:xfrm>
            <a:off x="5702378" y="502169"/>
            <a:ext cx="16309425" cy="6878560"/>
          </a:xfrm>
          <a:prstGeom prst="rect">
            <a:avLst/>
          </a:prstGeom>
          <a:ln w="12700">
            <a:miter lim="400000"/>
          </a:ln>
        </p:spPr>
      </p:pic>
      <p:pic>
        <p:nvPicPr>
          <p:cNvPr id="195" name="Image" descr="Image"/>
          <p:cNvPicPr>
            <a:picLocks noChangeAspect="1"/>
          </p:cNvPicPr>
          <p:nvPr/>
        </p:nvPicPr>
        <p:blipFill>
          <a:blip r:embed="rId3">
            <a:extLst/>
          </a:blip>
          <a:stretch>
            <a:fillRect/>
          </a:stretch>
        </p:blipFill>
        <p:spPr>
          <a:xfrm>
            <a:off x="5628419" y="7439275"/>
            <a:ext cx="15017803" cy="2548067"/>
          </a:xfrm>
          <a:prstGeom prst="rect">
            <a:avLst/>
          </a:prstGeom>
          <a:ln w="12700">
            <a:miter lim="400000"/>
          </a:ln>
        </p:spPr>
      </p:pic>
      <p:pic>
        <p:nvPicPr>
          <p:cNvPr id="196" name="Image" descr="Image"/>
          <p:cNvPicPr>
            <a:picLocks noChangeAspect="1"/>
          </p:cNvPicPr>
          <p:nvPr/>
        </p:nvPicPr>
        <p:blipFill>
          <a:blip r:embed="rId4">
            <a:extLst/>
          </a:blip>
          <a:stretch>
            <a:fillRect/>
          </a:stretch>
        </p:blipFill>
        <p:spPr>
          <a:xfrm>
            <a:off x="5668077" y="9662559"/>
            <a:ext cx="15017803" cy="1245822"/>
          </a:xfrm>
          <a:prstGeom prst="rect">
            <a:avLst/>
          </a:prstGeom>
          <a:ln w="12700">
            <a:miter lim="400000"/>
          </a:ln>
        </p:spPr>
      </p:pic>
      <p:pic>
        <p:nvPicPr>
          <p:cNvPr id="197" name="Image" descr="Image"/>
          <p:cNvPicPr>
            <a:picLocks noChangeAspect="1"/>
          </p:cNvPicPr>
          <p:nvPr/>
        </p:nvPicPr>
        <p:blipFill>
          <a:blip r:embed="rId5">
            <a:extLst/>
          </a:blip>
          <a:stretch>
            <a:fillRect/>
          </a:stretch>
        </p:blipFill>
        <p:spPr>
          <a:xfrm>
            <a:off x="5949449" y="11135404"/>
            <a:ext cx="14142338" cy="2078427"/>
          </a:xfrm>
          <a:prstGeom prst="rect">
            <a:avLst/>
          </a:prstGeom>
          <a:ln w="12700">
            <a:miter lim="400000"/>
          </a:ln>
        </p:spPr>
      </p:pic>
      <p:pic>
        <p:nvPicPr>
          <p:cNvPr id="198" name="Line Line" descr="Line Line"/>
          <p:cNvPicPr>
            <a:picLocks/>
          </p:cNvPicPr>
          <p:nvPr/>
        </p:nvPicPr>
        <p:blipFill>
          <a:blip r:embed="rId6">
            <a:extLst/>
          </a:blip>
          <a:stretch>
            <a:fillRect/>
          </a:stretch>
        </p:blipFill>
        <p:spPr>
          <a:xfrm>
            <a:off x="7830278" y="6191666"/>
            <a:ext cx="13871884" cy="76201"/>
          </a:xfrm>
          <a:prstGeom prst="rect">
            <a:avLst/>
          </a:prstGeom>
        </p:spPr>
      </p:pic>
      <p:pic>
        <p:nvPicPr>
          <p:cNvPr id="200" name="Line Line" descr="Line Line"/>
          <p:cNvPicPr>
            <a:picLocks/>
          </p:cNvPicPr>
          <p:nvPr/>
        </p:nvPicPr>
        <p:blipFill>
          <a:blip r:embed="rId7">
            <a:extLst/>
          </a:blip>
          <a:stretch>
            <a:fillRect/>
          </a:stretch>
        </p:blipFill>
        <p:spPr>
          <a:xfrm>
            <a:off x="5834653" y="6815470"/>
            <a:ext cx="16044875" cy="76201"/>
          </a:xfrm>
          <a:prstGeom prst="rect">
            <a:avLst/>
          </a:prstGeom>
        </p:spPr>
      </p:pic>
      <p:grpSp>
        <p:nvGrpSpPr>
          <p:cNvPr id="204" name="Image"/>
          <p:cNvGrpSpPr/>
          <p:nvPr/>
        </p:nvGrpSpPr>
        <p:grpSpPr>
          <a:xfrm>
            <a:off x="1591313" y="2756249"/>
            <a:ext cx="2585110" cy="7478543"/>
            <a:chOff x="0" y="0"/>
            <a:chExt cx="2585109" cy="7478541"/>
          </a:xfrm>
        </p:grpSpPr>
        <p:pic>
          <p:nvPicPr>
            <p:cNvPr id="203" name="Image" descr="Image"/>
            <p:cNvPicPr>
              <a:picLocks noChangeAspect="1"/>
            </p:cNvPicPr>
            <p:nvPr/>
          </p:nvPicPr>
          <p:blipFill>
            <a:blip r:embed="rId8">
              <a:extLst/>
            </a:blip>
            <a:stretch>
              <a:fillRect/>
            </a:stretch>
          </p:blipFill>
          <p:spPr>
            <a:xfrm>
              <a:off x="50800" y="50799"/>
              <a:ext cx="2483510" cy="7376943"/>
            </a:xfrm>
            <a:prstGeom prst="rect">
              <a:avLst/>
            </a:prstGeom>
            <a:ln>
              <a:noFill/>
            </a:ln>
            <a:effectLst/>
          </p:spPr>
        </p:pic>
        <p:pic>
          <p:nvPicPr>
            <p:cNvPr id="202" name="Image" descr="Image"/>
            <p:cNvPicPr>
              <a:picLocks/>
            </p:cNvPicPr>
            <p:nvPr/>
          </p:nvPicPr>
          <p:blipFill>
            <a:blip r:embed="rId9">
              <a:extLst/>
            </a:blip>
            <a:stretch>
              <a:fillRect/>
            </a:stretch>
          </p:blipFill>
          <p:spPr>
            <a:xfrm>
              <a:off x="0" y="0"/>
              <a:ext cx="2585110" cy="7478542"/>
            </a:xfrm>
            <a:prstGeom prst="rect">
              <a:avLst/>
            </a:prstGeom>
            <a:effectLst/>
          </p:spPr>
        </p:pic>
      </p:gr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Image" descr="Image"/>
          <p:cNvPicPr>
            <a:picLocks noChangeAspect="1"/>
          </p:cNvPicPr>
          <p:nvPr/>
        </p:nvPicPr>
        <p:blipFill>
          <a:blip r:embed="rId2">
            <a:extLst/>
          </a:blip>
          <a:stretch>
            <a:fillRect/>
          </a:stretch>
        </p:blipFill>
        <p:spPr>
          <a:xfrm>
            <a:off x="13175328" y="3827661"/>
            <a:ext cx="10838238" cy="6060678"/>
          </a:xfrm>
          <a:prstGeom prst="rect">
            <a:avLst/>
          </a:prstGeom>
          <a:ln w="12700">
            <a:miter lim="400000"/>
          </a:ln>
        </p:spPr>
      </p:pic>
      <p:pic>
        <p:nvPicPr>
          <p:cNvPr id="207" name="Image" descr="Image"/>
          <p:cNvPicPr>
            <a:picLocks noChangeAspect="1"/>
          </p:cNvPicPr>
          <p:nvPr/>
        </p:nvPicPr>
        <p:blipFill>
          <a:blip r:embed="rId3">
            <a:extLst/>
          </a:blip>
          <a:stretch>
            <a:fillRect/>
          </a:stretch>
        </p:blipFill>
        <p:spPr>
          <a:xfrm>
            <a:off x="364863" y="3394388"/>
            <a:ext cx="11912915" cy="6409754"/>
          </a:xfrm>
          <a:prstGeom prst="rect">
            <a:avLst/>
          </a:prstGeom>
          <a:ln w="12700">
            <a:miter lim="400000"/>
          </a:ln>
        </p:spPr>
      </p:pic>
      <p:sp>
        <p:nvSpPr>
          <p:cNvPr id="208" name="Square"/>
          <p:cNvSpPr/>
          <p:nvPr/>
        </p:nvSpPr>
        <p:spPr>
          <a:xfrm>
            <a:off x="5361930" y="179016"/>
            <a:ext cx="1270001" cy="1270001"/>
          </a:xfrm>
          <a:prstGeom prst="rect">
            <a:avLst/>
          </a:prstGeom>
          <a:solidFill>
            <a:srgbClr val="FFFFFF"/>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Image" descr="Image"/>
          <p:cNvPicPr>
            <a:picLocks noChangeAspect="1"/>
          </p:cNvPicPr>
          <p:nvPr/>
        </p:nvPicPr>
        <p:blipFill>
          <a:blip r:embed="rId2">
            <a:extLst/>
          </a:blip>
          <a:stretch>
            <a:fillRect/>
          </a:stretch>
        </p:blipFill>
        <p:spPr>
          <a:xfrm>
            <a:off x="1910402" y="409567"/>
            <a:ext cx="17940771" cy="8612631"/>
          </a:xfrm>
          <a:prstGeom prst="rect">
            <a:avLst/>
          </a:prstGeom>
          <a:ln w="12700">
            <a:miter lim="400000"/>
          </a:ln>
        </p:spPr>
      </p:pic>
      <p:pic>
        <p:nvPicPr>
          <p:cNvPr id="211" name="Image" descr="Image"/>
          <p:cNvPicPr>
            <a:picLocks noChangeAspect="1"/>
          </p:cNvPicPr>
          <p:nvPr/>
        </p:nvPicPr>
        <p:blipFill>
          <a:blip r:embed="rId3">
            <a:extLst/>
          </a:blip>
          <a:srcRect b="6601"/>
          <a:stretch>
            <a:fillRect/>
          </a:stretch>
        </p:blipFill>
        <p:spPr>
          <a:xfrm>
            <a:off x="2083367" y="9465425"/>
            <a:ext cx="16620362" cy="2661800"/>
          </a:xfrm>
          <a:prstGeom prst="rect">
            <a:avLst/>
          </a:prstGeom>
          <a:ln w="12700">
            <a:miter lim="400000"/>
          </a:ln>
        </p:spPr>
      </p:pic>
      <p:pic>
        <p:nvPicPr>
          <p:cNvPr id="212" name="Line Line" descr="Line Line"/>
          <p:cNvPicPr>
            <a:picLocks/>
          </p:cNvPicPr>
          <p:nvPr/>
        </p:nvPicPr>
        <p:blipFill>
          <a:blip r:embed="rId4">
            <a:extLst/>
          </a:blip>
          <a:stretch>
            <a:fillRect/>
          </a:stretch>
        </p:blipFill>
        <p:spPr>
          <a:xfrm>
            <a:off x="10878378" y="6635578"/>
            <a:ext cx="8287383" cy="76201"/>
          </a:xfrm>
          <a:prstGeom prst="rect">
            <a:avLst/>
          </a:prstGeom>
        </p:spPr>
      </p:pic>
      <p:pic>
        <p:nvPicPr>
          <p:cNvPr id="214" name="Line Line" descr="Line Line"/>
          <p:cNvPicPr>
            <a:picLocks/>
          </p:cNvPicPr>
          <p:nvPr/>
        </p:nvPicPr>
        <p:blipFill>
          <a:blip r:embed="rId5">
            <a:extLst/>
          </a:blip>
          <a:stretch>
            <a:fillRect/>
          </a:stretch>
        </p:blipFill>
        <p:spPr>
          <a:xfrm>
            <a:off x="2282675" y="7177059"/>
            <a:ext cx="12894971" cy="76201"/>
          </a:xfrm>
          <a:prstGeom prst="rect">
            <a:avLst/>
          </a:prstGeom>
        </p:spPr>
      </p:pic>
      <p:pic>
        <p:nvPicPr>
          <p:cNvPr id="216" name="Line Line" descr="Line Line"/>
          <p:cNvPicPr>
            <a:picLocks/>
          </p:cNvPicPr>
          <p:nvPr/>
        </p:nvPicPr>
        <p:blipFill>
          <a:blip r:embed="rId6">
            <a:extLst/>
          </a:blip>
          <a:stretch>
            <a:fillRect/>
          </a:stretch>
        </p:blipFill>
        <p:spPr>
          <a:xfrm>
            <a:off x="10009449" y="8321242"/>
            <a:ext cx="9044653" cy="76201"/>
          </a:xfrm>
          <a:prstGeom prst="rect">
            <a:avLst/>
          </a:prstGeom>
        </p:spPr>
      </p:pic>
      <p:pic>
        <p:nvPicPr>
          <p:cNvPr id="218" name="Line Line" descr="Line Line"/>
          <p:cNvPicPr>
            <a:picLocks/>
          </p:cNvPicPr>
          <p:nvPr/>
        </p:nvPicPr>
        <p:blipFill>
          <a:blip r:embed="rId7">
            <a:extLst/>
          </a:blip>
          <a:stretch>
            <a:fillRect/>
          </a:stretch>
        </p:blipFill>
        <p:spPr>
          <a:xfrm>
            <a:off x="2141701" y="8880634"/>
            <a:ext cx="11967133" cy="76201"/>
          </a:xfrm>
          <a:prstGeom prst="rect">
            <a:avLst/>
          </a:prstGeom>
        </p:spPr>
      </p:pic>
      <p:pic>
        <p:nvPicPr>
          <p:cNvPr id="220" name="Image" descr="Image"/>
          <p:cNvPicPr>
            <a:picLocks noChangeAspect="1"/>
          </p:cNvPicPr>
          <p:nvPr/>
        </p:nvPicPr>
        <p:blipFill>
          <a:blip r:embed="rId8">
            <a:extLst/>
          </a:blip>
          <a:stretch>
            <a:fillRect/>
          </a:stretch>
        </p:blipFill>
        <p:spPr>
          <a:xfrm>
            <a:off x="20703252" y="2335490"/>
            <a:ext cx="2953942" cy="2953941"/>
          </a:xfrm>
          <a:prstGeom prst="rect">
            <a:avLst/>
          </a:prstGeom>
          <a:ln w="12700">
            <a:miter lim="400000"/>
          </a:ln>
        </p:spPr>
      </p:pic>
      <p:pic>
        <p:nvPicPr>
          <p:cNvPr id="221" name="Image" descr="Image"/>
          <p:cNvPicPr>
            <a:picLocks noChangeAspect="1"/>
          </p:cNvPicPr>
          <p:nvPr/>
        </p:nvPicPr>
        <p:blipFill>
          <a:blip r:embed="rId9">
            <a:extLst/>
          </a:blip>
          <a:stretch>
            <a:fillRect/>
          </a:stretch>
        </p:blipFill>
        <p:spPr>
          <a:xfrm>
            <a:off x="20827983" y="7214627"/>
            <a:ext cx="2953942" cy="2913660"/>
          </a:xfrm>
          <a:prstGeom prst="rect">
            <a:avLst/>
          </a:prstGeom>
          <a:ln w="12700">
            <a:miter lim="400000"/>
          </a:ln>
        </p:spPr>
      </p:pic>
      <p:sp>
        <p:nvSpPr>
          <p:cNvPr id="222" name="masked"/>
          <p:cNvSpPr txBox="1"/>
          <p:nvPr/>
        </p:nvSpPr>
        <p:spPr>
          <a:xfrm>
            <a:off x="21716689" y="5579179"/>
            <a:ext cx="1176529" cy="555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masked</a:t>
            </a:r>
          </a:p>
        </p:txBody>
      </p:sp>
      <p:sp>
        <p:nvSpPr>
          <p:cNvPr id="223" name="completed"/>
          <p:cNvSpPr txBox="1"/>
          <p:nvPr/>
        </p:nvSpPr>
        <p:spPr>
          <a:xfrm>
            <a:off x="21507597" y="10334149"/>
            <a:ext cx="1594714" cy="555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completed</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427</Words>
  <Application>Microsoft Office PowerPoint</Application>
  <PresentationFormat>自定义</PresentationFormat>
  <Paragraphs>45</Paragraphs>
  <Slides>21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21</vt:i4>
      </vt:variant>
    </vt:vector>
  </HeadingPairs>
  <TitlesOfParts>
    <vt:vector size="36" baseType="lpstr">
      <vt:lpstr>Canela Bold</vt:lpstr>
      <vt:lpstr>Canela Deck Regular</vt:lpstr>
      <vt:lpstr>Canela Regular</vt:lpstr>
      <vt:lpstr>Canela Text Bold</vt:lpstr>
      <vt:lpstr>Canela Text Regular</vt:lpstr>
      <vt:lpstr>Graphik</vt:lpstr>
      <vt:lpstr>Graphik Medium</vt:lpstr>
      <vt:lpstr>Graphik Semibold</vt:lpstr>
      <vt:lpstr>Helvetica Neue</vt:lpstr>
      <vt:lpstr>Times Roman</vt:lpstr>
      <vt:lpstr>等线</vt:lpstr>
      <vt:lpstr>等线 Light</vt:lpstr>
      <vt:lpstr>Arial</vt:lpstr>
      <vt:lpstr>Times New Roman</vt:lpstr>
      <vt:lpstr>23_ClassicWhite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李培莹</cp:lastModifiedBy>
  <cp:revision>1</cp:revision>
  <dcterms:modified xsi:type="dcterms:W3CDTF">2020-10-21T11:30:37Z</dcterms:modified>
</cp:coreProperties>
</file>